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arlow" charset="1" panose="00000500000000000000"/>
      <p:regular r:id="rId10"/>
    </p:embeddedFont>
    <p:embeddedFont>
      <p:font typeface="Barlow Bold" charset="1" panose="00000800000000000000"/>
      <p:regular r:id="rId11"/>
    </p:embeddedFont>
    <p:embeddedFont>
      <p:font typeface="Barlow Italics" charset="1" panose="00000500000000000000"/>
      <p:regular r:id="rId12"/>
    </p:embeddedFont>
    <p:embeddedFont>
      <p:font typeface="Barlow Bold Italics" charset="1" panose="00000800000000000000"/>
      <p:regular r:id="rId13"/>
    </p:embeddedFont>
    <p:embeddedFont>
      <p:font typeface="Barlow Thin" charset="1" panose="00000300000000000000"/>
      <p:regular r:id="rId14"/>
    </p:embeddedFont>
    <p:embeddedFont>
      <p:font typeface="Barlow Thin Italics" charset="1" panose="00000300000000000000"/>
      <p:regular r:id="rId15"/>
    </p:embeddedFont>
    <p:embeddedFont>
      <p:font typeface="Barlow Extra-Light" charset="1" panose="00000300000000000000"/>
      <p:regular r:id="rId16"/>
    </p:embeddedFont>
    <p:embeddedFont>
      <p:font typeface="Barlow Extra-Light Italics" charset="1" panose="00000300000000000000"/>
      <p:regular r:id="rId17"/>
    </p:embeddedFont>
    <p:embeddedFont>
      <p:font typeface="Barlow Light" charset="1" panose="00000400000000000000"/>
      <p:regular r:id="rId18"/>
    </p:embeddedFont>
    <p:embeddedFont>
      <p:font typeface="Barlow Light Italics" charset="1" panose="00000400000000000000"/>
      <p:regular r:id="rId19"/>
    </p:embeddedFont>
    <p:embeddedFont>
      <p:font typeface="Barlow Medium" charset="1" panose="00000600000000000000"/>
      <p:regular r:id="rId20"/>
    </p:embeddedFont>
    <p:embeddedFont>
      <p:font typeface="Barlow Medium Italics" charset="1" panose="00000600000000000000"/>
      <p:regular r:id="rId21"/>
    </p:embeddedFont>
    <p:embeddedFont>
      <p:font typeface="Barlow Semi-Bold" charset="1" panose="00000700000000000000"/>
      <p:regular r:id="rId22"/>
    </p:embeddedFont>
    <p:embeddedFont>
      <p:font typeface="Barlow Semi-Bold Italics" charset="1" panose="00000700000000000000"/>
      <p:regular r:id="rId23"/>
    </p:embeddedFont>
    <p:embeddedFont>
      <p:font typeface="Barlow Ultra-Bold" charset="1" panose="00000900000000000000"/>
      <p:regular r:id="rId24"/>
    </p:embeddedFont>
    <p:embeddedFont>
      <p:font typeface="Barlow Ultra-Bold Italics" charset="1" panose="00000900000000000000"/>
      <p:regular r:id="rId25"/>
    </p:embeddedFont>
    <p:embeddedFont>
      <p:font typeface="Barlow Heavy" charset="1" panose="00000A00000000000000"/>
      <p:regular r:id="rId26"/>
    </p:embeddedFont>
    <p:embeddedFont>
      <p:font typeface="Barlow Heavy Italics" charset="1" panose="00000A00000000000000"/>
      <p:regular r:id="rId27"/>
    </p:embeddedFont>
    <p:embeddedFont>
      <p:font typeface="Inter" charset="1" panose="020B0502030000000004"/>
      <p:regular r:id="rId28"/>
    </p:embeddedFont>
    <p:embeddedFont>
      <p:font typeface="Inter Bold" charset="1" panose="020B0802030000000004"/>
      <p:regular r:id="rId29"/>
    </p:embeddedFont>
    <p:embeddedFont>
      <p:font typeface="Inter Italics" charset="1" panose="020B0502030000000004"/>
      <p:regular r:id="rId30"/>
    </p:embeddedFont>
    <p:embeddedFont>
      <p:font typeface="Inter Bold Italics" charset="1" panose="020B0802030000000004"/>
      <p:regular r:id="rId31"/>
    </p:embeddedFont>
    <p:embeddedFont>
      <p:font typeface="Inter Thin" charset="1" panose="020B0A02050000000004"/>
      <p:regular r:id="rId32"/>
    </p:embeddedFont>
    <p:embeddedFont>
      <p:font typeface="Inter Thin Italics" charset="1" panose="020B0A02050000000004"/>
      <p:regular r:id="rId33"/>
    </p:embeddedFont>
    <p:embeddedFont>
      <p:font typeface="Inter Extra-Light" charset="1" panose="02000503000000020004"/>
      <p:regular r:id="rId34"/>
    </p:embeddedFont>
    <p:embeddedFont>
      <p:font typeface="Inter Light" charset="1" panose="02000503000000020004"/>
      <p:regular r:id="rId35"/>
    </p:embeddedFont>
    <p:embeddedFont>
      <p:font typeface="Inter Medium" charset="1" panose="02000503000000020004"/>
      <p:regular r:id="rId36"/>
    </p:embeddedFont>
    <p:embeddedFont>
      <p:font typeface="Inter Semi-Bold" charset="1" panose="02000503000000020004"/>
      <p:regular r:id="rId37"/>
    </p:embeddedFont>
    <p:embeddedFont>
      <p:font typeface="Inter Ultra-Bold" charset="1" panose="02000503000000020004"/>
      <p:regular r:id="rId38"/>
    </p:embeddedFont>
    <p:embeddedFont>
      <p:font typeface="Inter Heavy" charset="1" panose="02000503000000020004"/>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455711" y="0"/>
            <a:ext cx="3462615" cy="3743347"/>
            <a:chOff x="0" y="0"/>
            <a:chExt cx="911965" cy="985902"/>
          </a:xfrm>
        </p:grpSpPr>
        <p:sp>
          <p:nvSpPr>
            <p:cNvPr name="Freeform 4" id="4"/>
            <p:cNvSpPr/>
            <p:nvPr/>
          </p:nvSpPr>
          <p:spPr>
            <a:xfrm flipH="false" flipV="false" rot="0">
              <a:off x="0" y="0"/>
              <a:ext cx="911965" cy="985902"/>
            </a:xfrm>
            <a:custGeom>
              <a:avLst/>
              <a:gdLst/>
              <a:ahLst/>
              <a:cxnLst/>
              <a:rect r="r" b="b" t="t" l="l"/>
              <a:pathLst>
                <a:path h="985902" w="911965">
                  <a:moveTo>
                    <a:pt x="0" y="0"/>
                  </a:moveTo>
                  <a:lnTo>
                    <a:pt x="911965" y="0"/>
                  </a:lnTo>
                  <a:lnTo>
                    <a:pt x="911965" y="985902"/>
                  </a:lnTo>
                  <a:lnTo>
                    <a:pt x="0" y="985902"/>
                  </a:lnTo>
                  <a:close/>
                </a:path>
              </a:pathLst>
            </a:custGeom>
            <a:solidFill>
              <a:srgbClr val="393633"/>
            </a:solidFill>
          </p:spPr>
        </p:sp>
        <p:sp>
          <p:nvSpPr>
            <p:cNvPr name="TextBox 5" id="5"/>
            <p:cNvSpPr txBox="true"/>
            <p:nvPr/>
          </p:nvSpPr>
          <p:spPr>
            <a:xfrm>
              <a:off x="0" y="-28575"/>
              <a:ext cx="911965" cy="1014477"/>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1455711" y="3743347"/>
            <a:ext cx="8604413" cy="6543653"/>
            <a:chOff x="0" y="0"/>
            <a:chExt cx="2266183" cy="1723431"/>
          </a:xfrm>
        </p:grpSpPr>
        <p:sp>
          <p:nvSpPr>
            <p:cNvPr name="Freeform 7" id="7"/>
            <p:cNvSpPr/>
            <p:nvPr/>
          </p:nvSpPr>
          <p:spPr>
            <a:xfrm flipH="false" flipV="false" rot="0">
              <a:off x="0" y="0"/>
              <a:ext cx="2266183" cy="1723431"/>
            </a:xfrm>
            <a:custGeom>
              <a:avLst/>
              <a:gdLst/>
              <a:ahLst/>
              <a:cxnLst/>
              <a:rect r="r" b="b" t="t" l="l"/>
              <a:pathLst>
                <a:path h="1723431" w="2266183">
                  <a:moveTo>
                    <a:pt x="0" y="0"/>
                  </a:moveTo>
                  <a:lnTo>
                    <a:pt x="2266183" y="0"/>
                  </a:lnTo>
                  <a:lnTo>
                    <a:pt x="2266183" y="1723431"/>
                  </a:lnTo>
                  <a:lnTo>
                    <a:pt x="0" y="1723431"/>
                  </a:lnTo>
                  <a:close/>
                </a:path>
              </a:pathLst>
            </a:custGeom>
            <a:solidFill>
              <a:srgbClr val="D8D0BC"/>
            </a:solidFill>
          </p:spPr>
        </p:sp>
        <p:sp>
          <p:nvSpPr>
            <p:cNvPr name="TextBox 8" id="8"/>
            <p:cNvSpPr txBox="true"/>
            <p:nvPr/>
          </p:nvSpPr>
          <p:spPr>
            <a:xfrm>
              <a:off x="0" y="-28575"/>
              <a:ext cx="2266183" cy="1752006"/>
            </a:xfrm>
            <a:prstGeom prst="rect">
              <a:avLst/>
            </a:prstGeom>
          </p:spPr>
          <p:txBody>
            <a:bodyPr anchor="ctr" rtlCol="false" tIns="50800" lIns="50800" bIns="50800" rIns="50800"/>
            <a:lstStyle/>
            <a:p>
              <a:pPr algn="ctr">
                <a:lnSpc>
                  <a:spcPts val="2100"/>
                </a:lnSpc>
              </a:pPr>
            </a:p>
          </p:txBody>
        </p:sp>
      </p:grpSp>
      <p:sp>
        <p:nvSpPr>
          <p:cNvPr name="Freeform 9" id="9"/>
          <p:cNvSpPr/>
          <p:nvPr/>
        </p:nvSpPr>
        <p:spPr>
          <a:xfrm flipH="false" flipV="false" rot="0">
            <a:off x="2120326" y="943709"/>
            <a:ext cx="872914" cy="782349"/>
          </a:xfrm>
          <a:custGeom>
            <a:avLst/>
            <a:gdLst/>
            <a:ahLst/>
            <a:cxnLst/>
            <a:rect r="r" b="b" t="t" l="l"/>
            <a:pathLst>
              <a:path h="782349" w="872914">
                <a:moveTo>
                  <a:pt x="0" y="0"/>
                </a:moveTo>
                <a:lnTo>
                  <a:pt x="872914" y="0"/>
                </a:lnTo>
                <a:lnTo>
                  <a:pt x="872914" y="782349"/>
                </a:lnTo>
                <a:lnTo>
                  <a:pt x="0" y="7823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2120326" y="1814491"/>
            <a:ext cx="2245375" cy="688946"/>
          </a:xfrm>
          <a:prstGeom prst="rect">
            <a:avLst/>
          </a:prstGeom>
        </p:spPr>
        <p:txBody>
          <a:bodyPr anchor="t" rtlCol="false" tIns="0" lIns="0" bIns="0" rIns="0">
            <a:spAutoFit/>
          </a:bodyPr>
          <a:lstStyle/>
          <a:p>
            <a:pPr>
              <a:lnSpc>
                <a:spcPts val="5601"/>
              </a:lnSpc>
              <a:spcBef>
                <a:spcPct val="0"/>
              </a:spcBef>
            </a:pPr>
            <a:r>
              <a:rPr lang="en-US" sz="4001">
                <a:solidFill>
                  <a:srgbClr val="FFFFFF"/>
                </a:solidFill>
                <a:latin typeface="Inter"/>
              </a:rPr>
              <a:t>Group-11</a:t>
            </a:r>
          </a:p>
        </p:txBody>
      </p:sp>
      <p:sp>
        <p:nvSpPr>
          <p:cNvPr name="TextBox 11" id="11"/>
          <p:cNvSpPr txBox="true"/>
          <p:nvPr/>
        </p:nvSpPr>
        <p:spPr>
          <a:xfrm rot="0">
            <a:off x="1818170" y="5932171"/>
            <a:ext cx="7879496" cy="3067050"/>
          </a:xfrm>
          <a:prstGeom prst="rect">
            <a:avLst/>
          </a:prstGeom>
        </p:spPr>
        <p:txBody>
          <a:bodyPr anchor="t" rtlCol="false" tIns="0" lIns="0" bIns="0" rIns="0">
            <a:spAutoFit/>
          </a:bodyPr>
          <a:lstStyle/>
          <a:p>
            <a:pPr>
              <a:lnSpc>
                <a:spcPts val="6000"/>
              </a:lnSpc>
            </a:pPr>
            <a:r>
              <a:rPr lang="en-US" sz="5000">
                <a:solidFill>
                  <a:srgbClr val="393633"/>
                </a:solidFill>
                <a:latin typeface="Barlow Bold"/>
              </a:rPr>
              <a:t>MULTI-MODAL ANALYSIS FOR MAPPING PSYCHIATRIC DISORDERS USING HYBRID CNN-SVM MODEL</a:t>
            </a:r>
          </a:p>
        </p:txBody>
      </p:sp>
      <p:sp>
        <p:nvSpPr>
          <p:cNvPr name="TextBox 12" id="12"/>
          <p:cNvSpPr txBox="true"/>
          <p:nvPr/>
        </p:nvSpPr>
        <p:spPr>
          <a:xfrm rot="0">
            <a:off x="5757917" y="1122216"/>
            <a:ext cx="11710081" cy="1188550"/>
          </a:xfrm>
          <a:prstGeom prst="rect">
            <a:avLst/>
          </a:prstGeom>
        </p:spPr>
        <p:txBody>
          <a:bodyPr anchor="t" rtlCol="false" tIns="0" lIns="0" bIns="0" rIns="0">
            <a:spAutoFit/>
          </a:bodyPr>
          <a:lstStyle/>
          <a:p>
            <a:pPr algn="ctr">
              <a:lnSpc>
                <a:spcPts val="9654"/>
              </a:lnSpc>
            </a:pPr>
            <a:r>
              <a:rPr lang="en-US" sz="6895">
                <a:solidFill>
                  <a:srgbClr val="FFFFFF"/>
                </a:solidFill>
                <a:latin typeface="Barlow Bold"/>
              </a:rPr>
              <a:t>CSE424 (Pattern Recognition)</a:t>
            </a:r>
          </a:p>
        </p:txBody>
      </p:sp>
      <p:sp>
        <p:nvSpPr>
          <p:cNvPr name="TextBox 13" id="13"/>
          <p:cNvSpPr txBox="true"/>
          <p:nvPr/>
        </p:nvSpPr>
        <p:spPr>
          <a:xfrm rot="0">
            <a:off x="1818170" y="5057775"/>
            <a:ext cx="1650526" cy="721996"/>
          </a:xfrm>
          <a:prstGeom prst="rect">
            <a:avLst/>
          </a:prstGeom>
        </p:spPr>
        <p:txBody>
          <a:bodyPr anchor="t" rtlCol="false" tIns="0" lIns="0" bIns="0" rIns="0">
            <a:spAutoFit/>
          </a:bodyPr>
          <a:lstStyle/>
          <a:p>
            <a:pPr algn="ctr">
              <a:lnSpc>
                <a:spcPts val="5879"/>
              </a:lnSpc>
              <a:spcBef>
                <a:spcPct val="0"/>
              </a:spcBef>
            </a:pPr>
            <a:r>
              <a:rPr lang="en-US" sz="4199">
                <a:solidFill>
                  <a:srgbClr val="523E27"/>
                </a:solidFill>
                <a:latin typeface="Barlow Bold"/>
              </a:rPr>
              <a:t>TOPIC:</a:t>
            </a:r>
          </a:p>
        </p:txBody>
      </p:sp>
      <p:sp>
        <p:nvSpPr>
          <p:cNvPr name="TextBox 14" id="14"/>
          <p:cNvSpPr txBox="true"/>
          <p:nvPr/>
        </p:nvSpPr>
        <p:spPr>
          <a:xfrm rot="0">
            <a:off x="5757917" y="2500387"/>
            <a:ext cx="11831117" cy="638175"/>
          </a:xfrm>
          <a:prstGeom prst="rect">
            <a:avLst/>
          </a:prstGeom>
        </p:spPr>
        <p:txBody>
          <a:bodyPr anchor="t" rtlCol="false" tIns="0" lIns="0" bIns="0" rIns="0">
            <a:spAutoFit/>
          </a:bodyPr>
          <a:lstStyle/>
          <a:p>
            <a:pPr>
              <a:lnSpc>
                <a:spcPts val="5040"/>
              </a:lnSpc>
            </a:pPr>
            <a:r>
              <a:rPr lang="en-US" sz="4200">
                <a:solidFill>
                  <a:srgbClr val="FFFFFF"/>
                </a:solidFill>
                <a:latin typeface="Barlow Bold"/>
              </a:rPr>
              <a:t>RESEARCH PROJECT TOPIC TEAM 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93633"/>
        </a:solidFill>
      </p:bgPr>
    </p:bg>
    <p:spTree>
      <p:nvGrpSpPr>
        <p:cNvPr id="1" name=""/>
        <p:cNvGrpSpPr/>
        <p:nvPr/>
      </p:nvGrpSpPr>
      <p:grpSpPr>
        <a:xfrm>
          <a:off x="0" y="0"/>
          <a:ext cx="0" cy="0"/>
          <a:chOff x="0" y="0"/>
          <a:chExt cx="0" cy="0"/>
        </a:xfrm>
      </p:grpSpPr>
      <p:grpSp>
        <p:nvGrpSpPr>
          <p:cNvPr name="Group 2" id="2"/>
          <p:cNvGrpSpPr/>
          <p:nvPr/>
        </p:nvGrpSpPr>
        <p:grpSpPr>
          <a:xfrm rot="0">
            <a:off x="0" y="0"/>
            <a:ext cx="5031082" cy="10287000"/>
            <a:chOff x="0" y="0"/>
            <a:chExt cx="1325059" cy="2709333"/>
          </a:xfrm>
        </p:grpSpPr>
        <p:sp>
          <p:nvSpPr>
            <p:cNvPr name="Freeform 3" id="3"/>
            <p:cNvSpPr/>
            <p:nvPr/>
          </p:nvSpPr>
          <p:spPr>
            <a:xfrm flipH="false" flipV="false" rot="0">
              <a:off x="0" y="0"/>
              <a:ext cx="1325059" cy="2709333"/>
            </a:xfrm>
            <a:custGeom>
              <a:avLst/>
              <a:gdLst/>
              <a:ahLst/>
              <a:cxnLst/>
              <a:rect r="r" b="b" t="t" l="l"/>
              <a:pathLst>
                <a:path h="2709333" w="1325059">
                  <a:moveTo>
                    <a:pt x="0" y="0"/>
                  </a:moveTo>
                  <a:lnTo>
                    <a:pt x="1325059" y="0"/>
                  </a:lnTo>
                  <a:lnTo>
                    <a:pt x="1325059" y="2709333"/>
                  </a:lnTo>
                  <a:lnTo>
                    <a:pt x="0" y="2709333"/>
                  </a:lnTo>
                  <a:close/>
                </a:path>
              </a:pathLst>
            </a:custGeom>
            <a:solidFill>
              <a:srgbClr val="D8D0BC"/>
            </a:solidFill>
          </p:spPr>
        </p:sp>
        <p:sp>
          <p:nvSpPr>
            <p:cNvPr name="TextBox 4" id="4"/>
            <p:cNvSpPr txBox="true"/>
            <p:nvPr/>
          </p:nvSpPr>
          <p:spPr>
            <a:xfrm>
              <a:off x="0" y="-28575"/>
              <a:ext cx="1325059" cy="2737908"/>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514350" y="4082553"/>
            <a:ext cx="4002382" cy="1971675"/>
          </a:xfrm>
          <a:prstGeom prst="rect">
            <a:avLst/>
          </a:prstGeom>
        </p:spPr>
        <p:txBody>
          <a:bodyPr anchor="t" rtlCol="false" tIns="0" lIns="0" bIns="0" rIns="0">
            <a:spAutoFit/>
          </a:bodyPr>
          <a:lstStyle/>
          <a:p>
            <a:pPr algn="ctr">
              <a:lnSpc>
                <a:spcPts val="7799"/>
              </a:lnSpc>
            </a:pPr>
            <a:r>
              <a:rPr lang="en-US" sz="6499">
                <a:solidFill>
                  <a:srgbClr val="393633"/>
                </a:solidFill>
                <a:latin typeface="Barlow Bold"/>
              </a:rPr>
              <a:t>FUTURE SCOPE</a:t>
            </a:r>
          </a:p>
        </p:txBody>
      </p:sp>
      <p:grpSp>
        <p:nvGrpSpPr>
          <p:cNvPr name="Group 6" id="6"/>
          <p:cNvGrpSpPr/>
          <p:nvPr/>
        </p:nvGrpSpPr>
        <p:grpSpPr>
          <a:xfrm rot="0">
            <a:off x="6707482" y="1540368"/>
            <a:ext cx="2983269" cy="1268006"/>
            <a:chOff x="0" y="0"/>
            <a:chExt cx="728249" cy="309534"/>
          </a:xfrm>
        </p:grpSpPr>
        <p:sp>
          <p:nvSpPr>
            <p:cNvPr name="Freeform 7" id="7"/>
            <p:cNvSpPr/>
            <p:nvPr/>
          </p:nvSpPr>
          <p:spPr>
            <a:xfrm flipH="false" flipV="false" rot="0">
              <a:off x="0" y="0"/>
              <a:ext cx="728249" cy="309534"/>
            </a:xfrm>
            <a:custGeom>
              <a:avLst/>
              <a:gdLst/>
              <a:ahLst/>
              <a:cxnLst/>
              <a:rect r="r" b="b" t="t" l="l"/>
              <a:pathLst>
                <a:path h="309534" w="728249">
                  <a:moveTo>
                    <a:pt x="0" y="0"/>
                  </a:moveTo>
                  <a:lnTo>
                    <a:pt x="728249" y="0"/>
                  </a:lnTo>
                  <a:lnTo>
                    <a:pt x="728249" y="309534"/>
                  </a:lnTo>
                  <a:lnTo>
                    <a:pt x="0" y="309534"/>
                  </a:lnTo>
                  <a:close/>
                </a:path>
              </a:pathLst>
            </a:custGeom>
            <a:solidFill>
              <a:srgbClr val="C48C43"/>
            </a:solidFill>
          </p:spPr>
        </p:sp>
        <p:sp>
          <p:nvSpPr>
            <p:cNvPr name="TextBox 8" id="8"/>
            <p:cNvSpPr txBox="true"/>
            <p:nvPr/>
          </p:nvSpPr>
          <p:spPr>
            <a:xfrm>
              <a:off x="0" y="-76200"/>
              <a:ext cx="728249" cy="385734"/>
            </a:xfrm>
            <a:prstGeom prst="rect">
              <a:avLst/>
            </a:prstGeom>
          </p:spPr>
          <p:txBody>
            <a:bodyPr anchor="ctr" rtlCol="false" tIns="50800" lIns="50800" bIns="50800" rIns="50800"/>
            <a:lstStyle/>
            <a:p>
              <a:pPr algn="ctr">
                <a:lnSpc>
                  <a:spcPts val="4620"/>
                </a:lnSpc>
              </a:pPr>
              <a:r>
                <a:rPr lang="en-US" sz="3300">
                  <a:solidFill>
                    <a:srgbClr val="393633"/>
                  </a:solidFill>
                  <a:latin typeface="Barlow Bold"/>
                </a:rPr>
                <a:t>Clinical Psychology</a:t>
              </a:r>
            </a:p>
          </p:txBody>
        </p:sp>
      </p:grpSp>
      <p:grpSp>
        <p:nvGrpSpPr>
          <p:cNvPr name="Group 9" id="9"/>
          <p:cNvGrpSpPr/>
          <p:nvPr/>
        </p:nvGrpSpPr>
        <p:grpSpPr>
          <a:xfrm rot="0">
            <a:off x="6708123" y="3683519"/>
            <a:ext cx="2983269" cy="817118"/>
            <a:chOff x="0" y="0"/>
            <a:chExt cx="728249" cy="199467"/>
          </a:xfrm>
        </p:grpSpPr>
        <p:sp>
          <p:nvSpPr>
            <p:cNvPr name="Freeform 10" id="10"/>
            <p:cNvSpPr/>
            <p:nvPr/>
          </p:nvSpPr>
          <p:spPr>
            <a:xfrm flipH="false" flipV="false" rot="0">
              <a:off x="0" y="0"/>
              <a:ext cx="728249" cy="199467"/>
            </a:xfrm>
            <a:custGeom>
              <a:avLst/>
              <a:gdLst/>
              <a:ahLst/>
              <a:cxnLst/>
              <a:rect r="r" b="b" t="t" l="l"/>
              <a:pathLst>
                <a:path h="199467" w="728249">
                  <a:moveTo>
                    <a:pt x="0" y="0"/>
                  </a:moveTo>
                  <a:lnTo>
                    <a:pt x="728249" y="0"/>
                  </a:lnTo>
                  <a:lnTo>
                    <a:pt x="728249" y="199467"/>
                  </a:lnTo>
                  <a:lnTo>
                    <a:pt x="0" y="199467"/>
                  </a:lnTo>
                  <a:close/>
                </a:path>
              </a:pathLst>
            </a:custGeom>
            <a:solidFill>
              <a:srgbClr val="C48C43"/>
            </a:solidFill>
          </p:spPr>
        </p:sp>
        <p:sp>
          <p:nvSpPr>
            <p:cNvPr name="TextBox 11" id="11"/>
            <p:cNvSpPr txBox="true"/>
            <p:nvPr/>
          </p:nvSpPr>
          <p:spPr>
            <a:xfrm>
              <a:off x="0" y="-76200"/>
              <a:ext cx="728249" cy="275667"/>
            </a:xfrm>
            <a:prstGeom prst="rect">
              <a:avLst/>
            </a:prstGeom>
          </p:spPr>
          <p:txBody>
            <a:bodyPr anchor="ctr" rtlCol="false" tIns="50800" lIns="50800" bIns="50800" rIns="50800"/>
            <a:lstStyle/>
            <a:p>
              <a:pPr algn="ctr">
                <a:lnSpc>
                  <a:spcPts val="4620"/>
                </a:lnSpc>
              </a:pPr>
              <a:r>
                <a:rPr lang="en-US" sz="3300">
                  <a:solidFill>
                    <a:srgbClr val="393633"/>
                  </a:solidFill>
                  <a:latin typeface="Barlow Bold"/>
                </a:rPr>
                <a:t>Scalability </a:t>
              </a:r>
            </a:p>
          </p:txBody>
        </p:sp>
      </p:grpSp>
      <p:grpSp>
        <p:nvGrpSpPr>
          <p:cNvPr name="Group 12" id="12"/>
          <p:cNvGrpSpPr/>
          <p:nvPr/>
        </p:nvGrpSpPr>
        <p:grpSpPr>
          <a:xfrm rot="0">
            <a:off x="6707482" y="5504909"/>
            <a:ext cx="2983269" cy="817118"/>
            <a:chOff x="0" y="0"/>
            <a:chExt cx="728249" cy="199467"/>
          </a:xfrm>
        </p:grpSpPr>
        <p:sp>
          <p:nvSpPr>
            <p:cNvPr name="Freeform 13" id="13"/>
            <p:cNvSpPr/>
            <p:nvPr/>
          </p:nvSpPr>
          <p:spPr>
            <a:xfrm flipH="false" flipV="false" rot="0">
              <a:off x="0" y="0"/>
              <a:ext cx="728249" cy="199467"/>
            </a:xfrm>
            <a:custGeom>
              <a:avLst/>
              <a:gdLst/>
              <a:ahLst/>
              <a:cxnLst/>
              <a:rect r="r" b="b" t="t" l="l"/>
              <a:pathLst>
                <a:path h="199467" w="728249">
                  <a:moveTo>
                    <a:pt x="0" y="0"/>
                  </a:moveTo>
                  <a:lnTo>
                    <a:pt x="728249" y="0"/>
                  </a:lnTo>
                  <a:lnTo>
                    <a:pt x="728249" y="199467"/>
                  </a:lnTo>
                  <a:lnTo>
                    <a:pt x="0" y="199467"/>
                  </a:lnTo>
                  <a:close/>
                </a:path>
              </a:pathLst>
            </a:custGeom>
            <a:solidFill>
              <a:srgbClr val="C48C43"/>
            </a:solidFill>
          </p:spPr>
        </p:sp>
        <p:sp>
          <p:nvSpPr>
            <p:cNvPr name="TextBox 14" id="14"/>
            <p:cNvSpPr txBox="true"/>
            <p:nvPr/>
          </p:nvSpPr>
          <p:spPr>
            <a:xfrm>
              <a:off x="0" y="-76200"/>
              <a:ext cx="728249" cy="275667"/>
            </a:xfrm>
            <a:prstGeom prst="rect">
              <a:avLst/>
            </a:prstGeom>
          </p:spPr>
          <p:txBody>
            <a:bodyPr anchor="ctr" rtlCol="false" tIns="50800" lIns="50800" bIns="50800" rIns="50800"/>
            <a:lstStyle/>
            <a:p>
              <a:pPr algn="ctr">
                <a:lnSpc>
                  <a:spcPts val="4620"/>
                </a:lnSpc>
              </a:pPr>
              <a:r>
                <a:rPr lang="en-US" sz="3300">
                  <a:solidFill>
                    <a:srgbClr val="393633"/>
                  </a:solidFill>
                  <a:latin typeface="Barlow Bold"/>
                </a:rPr>
                <a:t>Adaptability</a:t>
              </a:r>
            </a:p>
          </p:txBody>
        </p:sp>
      </p:grpSp>
      <p:grpSp>
        <p:nvGrpSpPr>
          <p:cNvPr name="Group 15" id="15"/>
          <p:cNvGrpSpPr/>
          <p:nvPr/>
        </p:nvGrpSpPr>
        <p:grpSpPr>
          <a:xfrm rot="0">
            <a:off x="6708123" y="7064006"/>
            <a:ext cx="2983269" cy="1875678"/>
            <a:chOff x="0" y="0"/>
            <a:chExt cx="728249" cy="457874"/>
          </a:xfrm>
        </p:grpSpPr>
        <p:sp>
          <p:nvSpPr>
            <p:cNvPr name="Freeform 16" id="16"/>
            <p:cNvSpPr/>
            <p:nvPr/>
          </p:nvSpPr>
          <p:spPr>
            <a:xfrm flipH="false" flipV="false" rot="0">
              <a:off x="0" y="0"/>
              <a:ext cx="728249" cy="457874"/>
            </a:xfrm>
            <a:custGeom>
              <a:avLst/>
              <a:gdLst/>
              <a:ahLst/>
              <a:cxnLst/>
              <a:rect r="r" b="b" t="t" l="l"/>
              <a:pathLst>
                <a:path h="457874" w="728249">
                  <a:moveTo>
                    <a:pt x="0" y="0"/>
                  </a:moveTo>
                  <a:lnTo>
                    <a:pt x="728249" y="0"/>
                  </a:lnTo>
                  <a:lnTo>
                    <a:pt x="728249" y="457874"/>
                  </a:lnTo>
                  <a:lnTo>
                    <a:pt x="0" y="457874"/>
                  </a:lnTo>
                  <a:close/>
                </a:path>
              </a:pathLst>
            </a:custGeom>
            <a:solidFill>
              <a:srgbClr val="C48C43"/>
            </a:solidFill>
          </p:spPr>
        </p:sp>
        <p:sp>
          <p:nvSpPr>
            <p:cNvPr name="TextBox 17" id="17"/>
            <p:cNvSpPr txBox="true"/>
            <p:nvPr/>
          </p:nvSpPr>
          <p:spPr>
            <a:xfrm>
              <a:off x="0" y="-76200"/>
              <a:ext cx="728249" cy="534074"/>
            </a:xfrm>
            <a:prstGeom prst="rect">
              <a:avLst/>
            </a:prstGeom>
          </p:spPr>
          <p:txBody>
            <a:bodyPr anchor="ctr" rtlCol="false" tIns="50800" lIns="50800" bIns="50800" rIns="50800"/>
            <a:lstStyle/>
            <a:p>
              <a:pPr algn="ctr">
                <a:lnSpc>
                  <a:spcPts val="4620"/>
                </a:lnSpc>
              </a:pPr>
              <a:r>
                <a:rPr lang="en-US" sz="3300">
                  <a:solidFill>
                    <a:srgbClr val="393633"/>
                  </a:solidFill>
                  <a:latin typeface="Barlow Bold"/>
                </a:rPr>
                <a:t>Improved accuracy</a:t>
              </a:r>
            </a:p>
          </p:txBody>
        </p:sp>
      </p:grpSp>
      <p:sp>
        <p:nvSpPr>
          <p:cNvPr name="TextBox 18" id="18"/>
          <p:cNvSpPr txBox="true"/>
          <p:nvPr/>
        </p:nvSpPr>
        <p:spPr>
          <a:xfrm rot="0">
            <a:off x="11363196" y="1528576"/>
            <a:ext cx="3897821" cy="1243965"/>
          </a:xfrm>
          <a:prstGeom prst="rect">
            <a:avLst/>
          </a:prstGeom>
        </p:spPr>
        <p:txBody>
          <a:bodyPr anchor="t" rtlCol="false" tIns="0" lIns="0" bIns="0" rIns="0">
            <a:spAutoFit/>
          </a:bodyPr>
          <a:lstStyle/>
          <a:p>
            <a:pPr marL="0" indent="0" lvl="0">
              <a:lnSpc>
                <a:spcPts val="3359"/>
              </a:lnSpc>
              <a:spcBef>
                <a:spcPct val="0"/>
              </a:spcBef>
            </a:pPr>
            <a:r>
              <a:rPr lang="en-US" sz="2400">
                <a:solidFill>
                  <a:srgbClr val="FFFFFF"/>
                </a:solidFill>
                <a:latin typeface="Inter"/>
              </a:rPr>
              <a:t>This would benefit those suffering from clinical depression</a:t>
            </a:r>
          </a:p>
        </p:txBody>
      </p:sp>
      <p:sp>
        <p:nvSpPr>
          <p:cNvPr name="TextBox 19" id="19"/>
          <p:cNvSpPr txBox="true"/>
          <p:nvPr/>
        </p:nvSpPr>
        <p:spPr>
          <a:xfrm rot="0">
            <a:off x="11363196" y="3446283"/>
            <a:ext cx="3897821" cy="1243965"/>
          </a:xfrm>
          <a:prstGeom prst="rect">
            <a:avLst/>
          </a:prstGeom>
        </p:spPr>
        <p:txBody>
          <a:bodyPr anchor="t" rtlCol="false" tIns="0" lIns="0" bIns="0" rIns="0">
            <a:spAutoFit/>
          </a:bodyPr>
          <a:lstStyle/>
          <a:p>
            <a:pPr marL="0" indent="0" lvl="0">
              <a:lnSpc>
                <a:spcPts val="3359"/>
              </a:lnSpc>
              <a:spcBef>
                <a:spcPct val="0"/>
              </a:spcBef>
            </a:pPr>
            <a:r>
              <a:rPr lang="en-US" sz="2400">
                <a:solidFill>
                  <a:srgbClr val="FFFFFF"/>
                </a:solidFill>
                <a:latin typeface="Inter"/>
              </a:rPr>
              <a:t>The research can be used in wide scale medical research</a:t>
            </a:r>
          </a:p>
        </p:txBody>
      </p:sp>
      <p:sp>
        <p:nvSpPr>
          <p:cNvPr name="TextBox 20" id="20"/>
          <p:cNvSpPr txBox="true"/>
          <p:nvPr/>
        </p:nvSpPr>
        <p:spPr>
          <a:xfrm rot="0">
            <a:off x="11363196" y="7146500"/>
            <a:ext cx="3897821" cy="1663065"/>
          </a:xfrm>
          <a:prstGeom prst="rect">
            <a:avLst/>
          </a:prstGeom>
        </p:spPr>
        <p:txBody>
          <a:bodyPr anchor="t" rtlCol="false" tIns="0" lIns="0" bIns="0" rIns="0">
            <a:spAutoFit/>
          </a:bodyPr>
          <a:lstStyle/>
          <a:p>
            <a:pPr marL="0" indent="0" lvl="0">
              <a:lnSpc>
                <a:spcPts val="3359"/>
              </a:lnSpc>
              <a:spcBef>
                <a:spcPct val="0"/>
              </a:spcBef>
            </a:pPr>
            <a:r>
              <a:rPr lang="en-US" sz="2400">
                <a:solidFill>
                  <a:srgbClr val="FFFFFF"/>
                </a:solidFill>
                <a:latin typeface="Inter"/>
              </a:rPr>
              <a:t>The hybrid multimodal technique can give us a much better accuracy and robustness</a:t>
            </a:r>
          </a:p>
        </p:txBody>
      </p:sp>
      <p:sp>
        <p:nvSpPr>
          <p:cNvPr name="Freeform 21" id="21"/>
          <p:cNvSpPr/>
          <p:nvPr/>
        </p:nvSpPr>
        <p:spPr>
          <a:xfrm flipH="false" flipV="false" rot="0">
            <a:off x="10291146" y="1986567"/>
            <a:ext cx="471654" cy="375608"/>
          </a:xfrm>
          <a:custGeom>
            <a:avLst/>
            <a:gdLst/>
            <a:ahLst/>
            <a:cxnLst/>
            <a:rect r="r" b="b" t="t" l="l"/>
            <a:pathLst>
              <a:path h="375608" w="471654">
                <a:moveTo>
                  <a:pt x="0" y="0"/>
                </a:moveTo>
                <a:lnTo>
                  <a:pt x="471655" y="0"/>
                </a:lnTo>
                <a:lnTo>
                  <a:pt x="471655" y="375608"/>
                </a:lnTo>
                <a:lnTo>
                  <a:pt x="0" y="375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0291467" y="3904274"/>
            <a:ext cx="471654" cy="375608"/>
          </a:xfrm>
          <a:custGeom>
            <a:avLst/>
            <a:gdLst/>
            <a:ahLst/>
            <a:cxnLst/>
            <a:rect r="r" b="b" t="t" l="l"/>
            <a:pathLst>
              <a:path h="375608" w="471654">
                <a:moveTo>
                  <a:pt x="0" y="0"/>
                </a:moveTo>
                <a:lnTo>
                  <a:pt x="471654" y="0"/>
                </a:lnTo>
                <a:lnTo>
                  <a:pt x="471654" y="375608"/>
                </a:lnTo>
                <a:lnTo>
                  <a:pt x="0" y="375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0291146" y="5725664"/>
            <a:ext cx="471654" cy="375608"/>
          </a:xfrm>
          <a:custGeom>
            <a:avLst/>
            <a:gdLst/>
            <a:ahLst/>
            <a:cxnLst/>
            <a:rect r="r" b="b" t="t" l="l"/>
            <a:pathLst>
              <a:path h="375608" w="471654">
                <a:moveTo>
                  <a:pt x="0" y="0"/>
                </a:moveTo>
                <a:lnTo>
                  <a:pt x="471655" y="0"/>
                </a:lnTo>
                <a:lnTo>
                  <a:pt x="471655" y="375608"/>
                </a:lnTo>
                <a:lnTo>
                  <a:pt x="0" y="375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0291467" y="7626237"/>
            <a:ext cx="471654" cy="375608"/>
          </a:xfrm>
          <a:custGeom>
            <a:avLst/>
            <a:gdLst/>
            <a:ahLst/>
            <a:cxnLst/>
            <a:rect r="r" b="b" t="t" l="l"/>
            <a:pathLst>
              <a:path h="375608" w="471654">
                <a:moveTo>
                  <a:pt x="0" y="0"/>
                </a:moveTo>
                <a:lnTo>
                  <a:pt x="471654" y="0"/>
                </a:lnTo>
                <a:lnTo>
                  <a:pt x="471654" y="375608"/>
                </a:lnTo>
                <a:lnTo>
                  <a:pt x="0" y="375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11363196" y="5058123"/>
            <a:ext cx="3897821" cy="1663065"/>
          </a:xfrm>
          <a:prstGeom prst="rect">
            <a:avLst/>
          </a:prstGeom>
        </p:spPr>
        <p:txBody>
          <a:bodyPr anchor="t" rtlCol="false" tIns="0" lIns="0" bIns="0" rIns="0">
            <a:spAutoFit/>
          </a:bodyPr>
          <a:lstStyle/>
          <a:p>
            <a:pPr marL="0" indent="0" lvl="0">
              <a:lnSpc>
                <a:spcPts val="3359"/>
              </a:lnSpc>
              <a:spcBef>
                <a:spcPct val="0"/>
              </a:spcBef>
            </a:pPr>
            <a:r>
              <a:rPr lang="en-US" sz="2400">
                <a:solidFill>
                  <a:srgbClr val="FFFFFF"/>
                </a:solidFill>
                <a:latin typeface="Inter"/>
              </a:rPr>
              <a:t>On-time mental health disorder detection i.e. smartphones and wearables</a:t>
            </a:r>
          </a:p>
        </p:txBody>
      </p:sp>
      <p:grpSp>
        <p:nvGrpSpPr>
          <p:cNvPr name="Group 26" id="26"/>
          <p:cNvGrpSpPr/>
          <p:nvPr/>
        </p:nvGrpSpPr>
        <p:grpSpPr>
          <a:xfrm rot="0">
            <a:off x="15860868" y="9772650"/>
            <a:ext cx="2427132" cy="514350"/>
            <a:chOff x="0" y="0"/>
            <a:chExt cx="639245" cy="135467"/>
          </a:xfrm>
        </p:grpSpPr>
        <p:sp>
          <p:nvSpPr>
            <p:cNvPr name="Freeform 27" id="27"/>
            <p:cNvSpPr/>
            <p:nvPr/>
          </p:nvSpPr>
          <p:spPr>
            <a:xfrm flipH="false" flipV="false" rot="0">
              <a:off x="0" y="0"/>
              <a:ext cx="639245" cy="135467"/>
            </a:xfrm>
            <a:custGeom>
              <a:avLst/>
              <a:gdLst/>
              <a:ahLst/>
              <a:cxnLst/>
              <a:rect r="r" b="b" t="t" l="l"/>
              <a:pathLst>
                <a:path h="135467" w="639245">
                  <a:moveTo>
                    <a:pt x="0" y="0"/>
                  </a:moveTo>
                  <a:lnTo>
                    <a:pt x="639245" y="0"/>
                  </a:lnTo>
                  <a:lnTo>
                    <a:pt x="639245" y="135467"/>
                  </a:lnTo>
                  <a:lnTo>
                    <a:pt x="0" y="135467"/>
                  </a:lnTo>
                  <a:close/>
                </a:path>
              </a:pathLst>
            </a:custGeom>
            <a:solidFill>
              <a:srgbClr val="C48C43"/>
            </a:solidFill>
          </p:spPr>
        </p:sp>
        <p:sp>
          <p:nvSpPr>
            <p:cNvPr name="TextBox 28" id="28"/>
            <p:cNvSpPr txBox="true"/>
            <p:nvPr/>
          </p:nvSpPr>
          <p:spPr>
            <a:xfrm>
              <a:off x="0" y="-38100"/>
              <a:ext cx="639245" cy="173567"/>
            </a:xfrm>
            <a:prstGeom prst="rect">
              <a:avLst/>
            </a:prstGeom>
          </p:spPr>
          <p:txBody>
            <a:bodyPr anchor="ctr" rtlCol="false" tIns="50800" lIns="50800" bIns="50800" rIns="50800"/>
            <a:lstStyle/>
            <a:p>
              <a:pPr algn="ctr">
                <a:lnSpc>
                  <a:spcPts val="2100"/>
                </a:lnSpc>
              </a:pPr>
              <a:r>
                <a:rPr lang="en-US" sz="1500">
                  <a:solidFill>
                    <a:srgbClr val="FFFFFF"/>
                  </a:solidFill>
                  <a:latin typeface="Inter"/>
                </a:rPr>
                <a:t>CSE424</a:t>
              </a:r>
            </a:p>
          </p:txBody>
        </p:sp>
      </p:grpSp>
      <p:sp>
        <p:nvSpPr>
          <p:cNvPr name="Freeform 29" id="29"/>
          <p:cNvSpPr/>
          <p:nvPr/>
        </p:nvSpPr>
        <p:spPr>
          <a:xfrm flipH="false" flipV="false" rot="0">
            <a:off x="16637977" y="8809565"/>
            <a:ext cx="872914" cy="782349"/>
          </a:xfrm>
          <a:custGeom>
            <a:avLst/>
            <a:gdLst/>
            <a:ahLst/>
            <a:cxnLst/>
            <a:rect r="r" b="b" t="t" l="l"/>
            <a:pathLst>
              <a:path h="782349" w="872914">
                <a:moveTo>
                  <a:pt x="0" y="0"/>
                </a:moveTo>
                <a:lnTo>
                  <a:pt x="872914" y="0"/>
                </a:lnTo>
                <a:lnTo>
                  <a:pt x="872914" y="782349"/>
                </a:lnTo>
                <a:lnTo>
                  <a:pt x="0" y="782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93633"/>
        </a:solidFill>
      </p:bgPr>
    </p:bg>
    <p:spTree>
      <p:nvGrpSpPr>
        <p:cNvPr id="1" name=""/>
        <p:cNvGrpSpPr/>
        <p:nvPr/>
      </p:nvGrpSpPr>
      <p:grpSpPr>
        <a:xfrm>
          <a:off x="0" y="0"/>
          <a:ext cx="0" cy="0"/>
          <a:chOff x="0" y="0"/>
          <a:chExt cx="0" cy="0"/>
        </a:xfrm>
      </p:grpSpPr>
      <p:sp>
        <p:nvSpPr>
          <p:cNvPr name="Freeform 2" id="2"/>
          <p:cNvSpPr/>
          <p:nvPr/>
        </p:nvSpPr>
        <p:spPr>
          <a:xfrm flipH="false" flipV="false" rot="0">
            <a:off x="9527642" y="2731676"/>
            <a:ext cx="471654" cy="375608"/>
          </a:xfrm>
          <a:custGeom>
            <a:avLst/>
            <a:gdLst/>
            <a:ahLst/>
            <a:cxnLst/>
            <a:rect r="r" b="b" t="t" l="l"/>
            <a:pathLst>
              <a:path h="375608" w="471654">
                <a:moveTo>
                  <a:pt x="0" y="0"/>
                </a:moveTo>
                <a:lnTo>
                  <a:pt x="471654" y="0"/>
                </a:lnTo>
                <a:lnTo>
                  <a:pt x="471654" y="375608"/>
                </a:lnTo>
                <a:lnTo>
                  <a:pt x="0" y="375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527642" y="5021141"/>
            <a:ext cx="471654" cy="375608"/>
          </a:xfrm>
          <a:custGeom>
            <a:avLst/>
            <a:gdLst/>
            <a:ahLst/>
            <a:cxnLst/>
            <a:rect r="r" b="b" t="t" l="l"/>
            <a:pathLst>
              <a:path h="375608" w="471654">
                <a:moveTo>
                  <a:pt x="0" y="0"/>
                </a:moveTo>
                <a:lnTo>
                  <a:pt x="471654" y="0"/>
                </a:lnTo>
                <a:lnTo>
                  <a:pt x="471654" y="375609"/>
                </a:lnTo>
                <a:lnTo>
                  <a:pt x="0" y="375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860868" y="9772650"/>
            <a:ext cx="2427132" cy="514350"/>
            <a:chOff x="0" y="0"/>
            <a:chExt cx="639245" cy="135467"/>
          </a:xfrm>
        </p:grpSpPr>
        <p:sp>
          <p:nvSpPr>
            <p:cNvPr name="Freeform 5" id="5"/>
            <p:cNvSpPr/>
            <p:nvPr/>
          </p:nvSpPr>
          <p:spPr>
            <a:xfrm flipH="false" flipV="false" rot="0">
              <a:off x="0" y="0"/>
              <a:ext cx="639245" cy="135467"/>
            </a:xfrm>
            <a:custGeom>
              <a:avLst/>
              <a:gdLst/>
              <a:ahLst/>
              <a:cxnLst/>
              <a:rect r="r" b="b" t="t" l="l"/>
              <a:pathLst>
                <a:path h="135467" w="639245">
                  <a:moveTo>
                    <a:pt x="0" y="0"/>
                  </a:moveTo>
                  <a:lnTo>
                    <a:pt x="639245" y="0"/>
                  </a:lnTo>
                  <a:lnTo>
                    <a:pt x="639245" y="135467"/>
                  </a:lnTo>
                  <a:lnTo>
                    <a:pt x="0" y="135467"/>
                  </a:lnTo>
                  <a:close/>
                </a:path>
              </a:pathLst>
            </a:custGeom>
            <a:solidFill>
              <a:srgbClr val="C48C43"/>
            </a:solidFill>
          </p:spPr>
        </p:sp>
        <p:sp>
          <p:nvSpPr>
            <p:cNvPr name="TextBox 6" id="6"/>
            <p:cNvSpPr txBox="true"/>
            <p:nvPr/>
          </p:nvSpPr>
          <p:spPr>
            <a:xfrm>
              <a:off x="0" y="-38100"/>
              <a:ext cx="639245" cy="173567"/>
            </a:xfrm>
            <a:prstGeom prst="rect">
              <a:avLst/>
            </a:prstGeom>
          </p:spPr>
          <p:txBody>
            <a:bodyPr anchor="ctr" rtlCol="false" tIns="50800" lIns="50800" bIns="50800" rIns="50800"/>
            <a:lstStyle/>
            <a:p>
              <a:pPr algn="ctr">
                <a:lnSpc>
                  <a:spcPts val="2100"/>
                </a:lnSpc>
              </a:pPr>
              <a:r>
                <a:rPr lang="en-US" sz="1500">
                  <a:solidFill>
                    <a:srgbClr val="FFFFFF"/>
                  </a:solidFill>
                  <a:latin typeface="Inter"/>
                </a:rPr>
                <a:t>CSE424</a:t>
              </a:r>
            </a:p>
          </p:txBody>
        </p:sp>
      </p:grpSp>
      <p:sp>
        <p:nvSpPr>
          <p:cNvPr name="Freeform 7" id="7"/>
          <p:cNvSpPr/>
          <p:nvPr/>
        </p:nvSpPr>
        <p:spPr>
          <a:xfrm flipH="false" flipV="false" rot="0">
            <a:off x="9527642" y="7310607"/>
            <a:ext cx="471654" cy="375608"/>
          </a:xfrm>
          <a:custGeom>
            <a:avLst/>
            <a:gdLst/>
            <a:ahLst/>
            <a:cxnLst/>
            <a:rect r="r" b="b" t="t" l="l"/>
            <a:pathLst>
              <a:path h="375608" w="471654">
                <a:moveTo>
                  <a:pt x="0" y="0"/>
                </a:moveTo>
                <a:lnTo>
                  <a:pt x="471654" y="0"/>
                </a:lnTo>
                <a:lnTo>
                  <a:pt x="471654" y="375608"/>
                </a:lnTo>
                <a:lnTo>
                  <a:pt x="0" y="375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156688" y="1274358"/>
            <a:ext cx="7583519" cy="7738284"/>
          </a:xfrm>
          <a:custGeom>
            <a:avLst/>
            <a:gdLst/>
            <a:ahLst/>
            <a:cxnLst/>
            <a:rect r="r" b="b" t="t" l="l"/>
            <a:pathLst>
              <a:path h="7738284" w="7583519">
                <a:moveTo>
                  <a:pt x="0" y="0"/>
                </a:moveTo>
                <a:lnTo>
                  <a:pt x="7583518" y="0"/>
                </a:lnTo>
                <a:lnTo>
                  <a:pt x="7583518" y="7738284"/>
                </a:lnTo>
                <a:lnTo>
                  <a:pt x="0" y="77382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9763469" y="1019175"/>
            <a:ext cx="5236813" cy="990600"/>
          </a:xfrm>
          <a:prstGeom prst="rect">
            <a:avLst/>
          </a:prstGeom>
        </p:spPr>
        <p:txBody>
          <a:bodyPr anchor="t" rtlCol="false" tIns="0" lIns="0" bIns="0" rIns="0">
            <a:spAutoFit/>
          </a:bodyPr>
          <a:lstStyle/>
          <a:p>
            <a:pPr>
              <a:lnSpc>
                <a:spcPts val="7799"/>
              </a:lnSpc>
            </a:pPr>
            <a:r>
              <a:rPr lang="en-US" sz="6499">
                <a:solidFill>
                  <a:srgbClr val="D8D0BC"/>
                </a:solidFill>
                <a:latin typeface="Barlow Bold"/>
              </a:rPr>
              <a:t>CONCLUSION</a:t>
            </a:r>
          </a:p>
        </p:txBody>
      </p:sp>
      <p:grpSp>
        <p:nvGrpSpPr>
          <p:cNvPr name="Group 10" id="10"/>
          <p:cNvGrpSpPr/>
          <p:nvPr/>
        </p:nvGrpSpPr>
        <p:grpSpPr>
          <a:xfrm rot="0">
            <a:off x="10476823" y="2731676"/>
            <a:ext cx="4398097" cy="1448854"/>
            <a:chOff x="0" y="0"/>
            <a:chExt cx="5864129" cy="1931805"/>
          </a:xfrm>
        </p:grpSpPr>
        <p:sp>
          <p:nvSpPr>
            <p:cNvPr name="TextBox 11" id="11"/>
            <p:cNvSpPr txBox="true"/>
            <p:nvPr/>
          </p:nvSpPr>
          <p:spPr>
            <a:xfrm rot="0">
              <a:off x="0" y="0"/>
              <a:ext cx="5864129" cy="558800"/>
            </a:xfrm>
            <a:prstGeom prst="rect">
              <a:avLst/>
            </a:prstGeom>
          </p:spPr>
          <p:txBody>
            <a:bodyPr anchor="t" rtlCol="false" tIns="0" lIns="0" bIns="0" rIns="0">
              <a:spAutoFit/>
            </a:bodyPr>
            <a:lstStyle/>
            <a:p>
              <a:pPr>
                <a:lnSpc>
                  <a:spcPts val="3360"/>
                </a:lnSpc>
              </a:pPr>
              <a:r>
                <a:rPr lang="en-US" sz="2800">
                  <a:solidFill>
                    <a:srgbClr val="C48C43"/>
                  </a:solidFill>
                  <a:latin typeface="Barlow Bold"/>
                </a:rPr>
                <a:t>HYBRID ALGORITHM</a:t>
              </a:r>
            </a:p>
          </p:txBody>
        </p:sp>
        <p:sp>
          <p:nvSpPr>
            <p:cNvPr name="TextBox 12" id="12"/>
            <p:cNvSpPr txBox="true"/>
            <p:nvPr/>
          </p:nvSpPr>
          <p:spPr>
            <a:xfrm rot="0">
              <a:off x="0" y="926812"/>
              <a:ext cx="5864129" cy="1004993"/>
            </a:xfrm>
            <a:prstGeom prst="rect">
              <a:avLst/>
            </a:prstGeom>
          </p:spPr>
          <p:txBody>
            <a:bodyPr anchor="t" rtlCol="false" tIns="0" lIns="0" bIns="0" rIns="0">
              <a:spAutoFit/>
            </a:bodyPr>
            <a:lstStyle/>
            <a:p>
              <a:pPr marL="0" indent="0" lvl="0">
                <a:lnSpc>
                  <a:spcPts val="3080"/>
                </a:lnSpc>
                <a:spcBef>
                  <a:spcPct val="0"/>
                </a:spcBef>
              </a:pPr>
              <a:r>
                <a:rPr lang="en-US" sz="2200">
                  <a:solidFill>
                    <a:srgbClr val="FFFFFF"/>
                  </a:solidFill>
                  <a:latin typeface="Inter"/>
                </a:rPr>
                <a:t>The use of hybrid CNN-SVM model.</a:t>
              </a:r>
            </a:p>
          </p:txBody>
        </p:sp>
      </p:grpSp>
      <p:grpSp>
        <p:nvGrpSpPr>
          <p:cNvPr name="Group 13" id="13"/>
          <p:cNvGrpSpPr/>
          <p:nvPr/>
        </p:nvGrpSpPr>
        <p:grpSpPr>
          <a:xfrm rot="0">
            <a:off x="10476823" y="5017412"/>
            <a:ext cx="4398097" cy="1448854"/>
            <a:chOff x="0" y="0"/>
            <a:chExt cx="5864129" cy="1931805"/>
          </a:xfrm>
        </p:grpSpPr>
        <p:sp>
          <p:nvSpPr>
            <p:cNvPr name="TextBox 14" id="14"/>
            <p:cNvSpPr txBox="true"/>
            <p:nvPr/>
          </p:nvSpPr>
          <p:spPr>
            <a:xfrm rot="0">
              <a:off x="0" y="0"/>
              <a:ext cx="5864129" cy="558800"/>
            </a:xfrm>
            <a:prstGeom prst="rect">
              <a:avLst/>
            </a:prstGeom>
          </p:spPr>
          <p:txBody>
            <a:bodyPr anchor="t" rtlCol="false" tIns="0" lIns="0" bIns="0" rIns="0">
              <a:spAutoFit/>
            </a:bodyPr>
            <a:lstStyle/>
            <a:p>
              <a:pPr>
                <a:lnSpc>
                  <a:spcPts val="3360"/>
                </a:lnSpc>
              </a:pPr>
              <a:r>
                <a:rPr lang="en-US" sz="2800">
                  <a:solidFill>
                    <a:srgbClr val="C48C43"/>
                  </a:solidFill>
                  <a:latin typeface="Barlow Bold"/>
                </a:rPr>
                <a:t>MULTIMODULAR METHOD</a:t>
              </a:r>
            </a:p>
          </p:txBody>
        </p:sp>
        <p:sp>
          <p:nvSpPr>
            <p:cNvPr name="TextBox 15" id="15"/>
            <p:cNvSpPr txBox="true"/>
            <p:nvPr/>
          </p:nvSpPr>
          <p:spPr>
            <a:xfrm rot="0">
              <a:off x="0" y="926812"/>
              <a:ext cx="5864129" cy="1004993"/>
            </a:xfrm>
            <a:prstGeom prst="rect">
              <a:avLst/>
            </a:prstGeom>
          </p:spPr>
          <p:txBody>
            <a:bodyPr anchor="t" rtlCol="false" tIns="0" lIns="0" bIns="0" rIns="0">
              <a:spAutoFit/>
            </a:bodyPr>
            <a:lstStyle/>
            <a:p>
              <a:pPr marL="0" indent="0" lvl="0">
                <a:lnSpc>
                  <a:spcPts val="3080"/>
                </a:lnSpc>
                <a:spcBef>
                  <a:spcPct val="0"/>
                </a:spcBef>
              </a:pPr>
              <a:r>
                <a:rPr lang="en-US" sz="2200">
                  <a:solidFill>
                    <a:srgbClr val="FFFFFF"/>
                  </a:solidFill>
                  <a:latin typeface="Inter"/>
                </a:rPr>
                <a:t>The use of both audio and EEG  for robust analysis.</a:t>
              </a:r>
            </a:p>
          </p:txBody>
        </p:sp>
      </p:grpSp>
      <p:grpSp>
        <p:nvGrpSpPr>
          <p:cNvPr name="Group 16" id="16"/>
          <p:cNvGrpSpPr/>
          <p:nvPr/>
        </p:nvGrpSpPr>
        <p:grpSpPr>
          <a:xfrm rot="0">
            <a:off x="10476823" y="7303148"/>
            <a:ext cx="4398097" cy="1839379"/>
            <a:chOff x="0" y="0"/>
            <a:chExt cx="5864129" cy="2452505"/>
          </a:xfrm>
        </p:grpSpPr>
        <p:sp>
          <p:nvSpPr>
            <p:cNvPr name="TextBox 17" id="17"/>
            <p:cNvSpPr txBox="true"/>
            <p:nvPr/>
          </p:nvSpPr>
          <p:spPr>
            <a:xfrm rot="0">
              <a:off x="0" y="0"/>
              <a:ext cx="5864129" cy="558800"/>
            </a:xfrm>
            <a:prstGeom prst="rect">
              <a:avLst/>
            </a:prstGeom>
          </p:spPr>
          <p:txBody>
            <a:bodyPr anchor="t" rtlCol="false" tIns="0" lIns="0" bIns="0" rIns="0">
              <a:spAutoFit/>
            </a:bodyPr>
            <a:lstStyle/>
            <a:p>
              <a:pPr>
                <a:lnSpc>
                  <a:spcPts val="3360"/>
                </a:lnSpc>
              </a:pPr>
              <a:r>
                <a:rPr lang="en-US" sz="2800">
                  <a:solidFill>
                    <a:srgbClr val="C48C43"/>
                  </a:solidFill>
                  <a:latin typeface="Barlow Bold"/>
                </a:rPr>
                <a:t>POTENTIAL IMPLICATIONS</a:t>
              </a:r>
            </a:p>
          </p:txBody>
        </p:sp>
        <p:sp>
          <p:nvSpPr>
            <p:cNvPr name="TextBox 18" id="18"/>
            <p:cNvSpPr txBox="true"/>
            <p:nvPr/>
          </p:nvSpPr>
          <p:spPr>
            <a:xfrm rot="0">
              <a:off x="0" y="926812"/>
              <a:ext cx="5864129" cy="1525693"/>
            </a:xfrm>
            <a:prstGeom prst="rect">
              <a:avLst/>
            </a:prstGeom>
          </p:spPr>
          <p:txBody>
            <a:bodyPr anchor="t" rtlCol="false" tIns="0" lIns="0" bIns="0" rIns="0">
              <a:spAutoFit/>
            </a:bodyPr>
            <a:lstStyle/>
            <a:p>
              <a:pPr marL="0" indent="0" lvl="0">
                <a:lnSpc>
                  <a:spcPts val="3080"/>
                </a:lnSpc>
                <a:spcBef>
                  <a:spcPct val="0"/>
                </a:spcBef>
              </a:pPr>
              <a:r>
                <a:rPr lang="en-US" sz="2200">
                  <a:solidFill>
                    <a:srgbClr val="FFFFFF"/>
                  </a:solidFill>
                  <a:latin typeface="Inter"/>
                </a:rPr>
                <a:t>This project has broader implications for clinical psychiatry</a:t>
              </a:r>
            </a:p>
          </p:txBody>
        </p:sp>
      </p:grpSp>
      <p:sp>
        <p:nvSpPr>
          <p:cNvPr name="Freeform 19" id="19"/>
          <p:cNvSpPr/>
          <p:nvPr/>
        </p:nvSpPr>
        <p:spPr>
          <a:xfrm flipH="false" flipV="false" rot="0">
            <a:off x="16637977" y="8751353"/>
            <a:ext cx="872914" cy="782349"/>
          </a:xfrm>
          <a:custGeom>
            <a:avLst/>
            <a:gdLst/>
            <a:ahLst/>
            <a:cxnLst/>
            <a:rect r="r" b="b" t="t" l="l"/>
            <a:pathLst>
              <a:path h="782349" w="872914">
                <a:moveTo>
                  <a:pt x="0" y="0"/>
                </a:moveTo>
                <a:lnTo>
                  <a:pt x="872914" y="0"/>
                </a:lnTo>
                <a:lnTo>
                  <a:pt x="872914" y="782349"/>
                </a:lnTo>
                <a:lnTo>
                  <a:pt x="0" y="7823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56" r="-586" b="-25259"/>
            </a:stretch>
          </a:blipFill>
        </p:spPr>
      </p:sp>
      <p:sp>
        <p:nvSpPr>
          <p:cNvPr name="TextBox 3" id="3"/>
          <p:cNvSpPr txBox="true"/>
          <p:nvPr/>
        </p:nvSpPr>
        <p:spPr>
          <a:xfrm rot="0">
            <a:off x="5851633" y="4399672"/>
            <a:ext cx="6456746" cy="1478130"/>
          </a:xfrm>
          <a:prstGeom prst="rect">
            <a:avLst/>
          </a:prstGeom>
        </p:spPr>
        <p:txBody>
          <a:bodyPr anchor="t" rtlCol="false" tIns="0" lIns="0" bIns="0" rIns="0">
            <a:spAutoFit/>
          </a:bodyPr>
          <a:lstStyle/>
          <a:p>
            <a:pPr>
              <a:lnSpc>
                <a:spcPts val="11638"/>
              </a:lnSpc>
            </a:pPr>
            <a:r>
              <a:rPr lang="en-US" sz="9698">
                <a:solidFill>
                  <a:srgbClr val="D8D0BC"/>
                </a:solidFill>
                <a:latin typeface="Barlow Bold"/>
              </a:rPr>
              <a:t>THANK YOU</a:t>
            </a:r>
          </a:p>
        </p:txBody>
      </p:sp>
      <p:sp>
        <p:nvSpPr>
          <p:cNvPr name="Freeform 4" id="4"/>
          <p:cNvSpPr/>
          <p:nvPr/>
        </p:nvSpPr>
        <p:spPr>
          <a:xfrm flipH="false" flipV="false" rot="0">
            <a:off x="4806491" y="4748464"/>
            <a:ext cx="881531" cy="790072"/>
          </a:xfrm>
          <a:custGeom>
            <a:avLst/>
            <a:gdLst/>
            <a:ahLst/>
            <a:cxnLst/>
            <a:rect r="r" b="b" t="t" l="l"/>
            <a:pathLst>
              <a:path h="790072" w="881531">
                <a:moveTo>
                  <a:pt x="0" y="0"/>
                </a:moveTo>
                <a:lnTo>
                  <a:pt x="881531" y="0"/>
                </a:lnTo>
                <a:lnTo>
                  <a:pt x="881531" y="790072"/>
                </a:lnTo>
                <a:lnTo>
                  <a:pt x="0" y="7900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470304" y="4748464"/>
            <a:ext cx="881531" cy="790072"/>
          </a:xfrm>
          <a:custGeom>
            <a:avLst/>
            <a:gdLst/>
            <a:ahLst/>
            <a:cxnLst/>
            <a:rect r="r" b="b" t="t" l="l"/>
            <a:pathLst>
              <a:path h="790072" w="881531">
                <a:moveTo>
                  <a:pt x="0" y="0"/>
                </a:moveTo>
                <a:lnTo>
                  <a:pt x="881531" y="0"/>
                </a:lnTo>
                <a:lnTo>
                  <a:pt x="881531" y="790072"/>
                </a:lnTo>
                <a:lnTo>
                  <a:pt x="0" y="7900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8D0BC"/>
        </a:solidFill>
      </p:bgPr>
    </p:bg>
    <p:spTree>
      <p:nvGrpSpPr>
        <p:cNvPr id="1" name=""/>
        <p:cNvGrpSpPr/>
        <p:nvPr/>
      </p:nvGrpSpPr>
      <p:grpSpPr>
        <a:xfrm>
          <a:off x="0" y="0"/>
          <a:ext cx="0" cy="0"/>
          <a:chOff x="0" y="0"/>
          <a:chExt cx="0" cy="0"/>
        </a:xfrm>
      </p:grpSpPr>
      <p:grpSp>
        <p:nvGrpSpPr>
          <p:cNvPr name="Group 2" id="2"/>
          <p:cNvGrpSpPr/>
          <p:nvPr/>
        </p:nvGrpSpPr>
        <p:grpSpPr>
          <a:xfrm rot="0">
            <a:off x="0" y="0"/>
            <a:ext cx="3462615" cy="10287000"/>
            <a:chOff x="0" y="0"/>
            <a:chExt cx="911965" cy="2709333"/>
          </a:xfrm>
        </p:grpSpPr>
        <p:sp>
          <p:nvSpPr>
            <p:cNvPr name="Freeform 3" id="3"/>
            <p:cNvSpPr/>
            <p:nvPr/>
          </p:nvSpPr>
          <p:spPr>
            <a:xfrm flipH="false" flipV="false" rot="0">
              <a:off x="0" y="0"/>
              <a:ext cx="911965" cy="2709333"/>
            </a:xfrm>
            <a:custGeom>
              <a:avLst/>
              <a:gdLst/>
              <a:ahLst/>
              <a:cxnLst/>
              <a:rect r="r" b="b" t="t" l="l"/>
              <a:pathLst>
                <a:path h="2709333" w="911965">
                  <a:moveTo>
                    <a:pt x="0" y="0"/>
                  </a:moveTo>
                  <a:lnTo>
                    <a:pt x="911965" y="0"/>
                  </a:lnTo>
                  <a:lnTo>
                    <a:pt x="911965" y="2709333"/>
                  </a:lnTo>
                  <a:lnTo>
                    <a:pt x="0" y="2709333"/>
                  </a:lnTo>
                  <a:close/>
                </a:path>
              </a:pathLst>
            </a:custGeom>
            <a:solidFill>
              <a:srgbClr val="393633"/>
            </a:solidFill>
          </p:spPr>
        </p:sp>
        <p:sp>
          <p:nvSpPr>
            <p:cNvPr name="TextBox 4" id="4"/>
            <p:cNvSpPr txBox="true"/>
            <p:nvPr/>
          </p:nvSpPr>
          <p:spPr>
            <a:xfrm>
              <a:off x="0" y="-28575"/>
              <a:ext cx="911965" cy="2737908"/>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6412692" y="2663598"/>
            <a:ext cx="2953783" cy="2953771"/>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alphaModFix amt="80000"/>
              </a:blip>
              <a:stretch>
                <a:fillRect l="0" t="-29833" r="0" b="-30917"/>
              </a:stretch>
            </a:blipFill>
          </p:spPr>
        </p:sp>
      </p:grpSp>
      <p:grpSp>
        <p:nvGrpSpPr>
          <p:cNvPr name="Group 7" id="7"/>
          <p:cNvGrpSpPr/>
          <p:nvPr/>
        </p:nvGrpSpPr>
        <p:grpSpPr>
          <a:xfrm rot="0">
            <a:off x="12553260" y="2804327"/>
            <a:ext cx="2956375" cy="2956363"/>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alphaModFix amt="80000"/>
              </a:blip>
              <a:stretch>
                <a:fillRect l="-14340" t="-2976" r="-12175" b="-23540"/>
              </a:stretch>
            </a:blipFill>
          </p:spPr>
        </p:sp>
      </p:grpSp>
      <p:grpSp>
        <p:nvGrpSpPr>
          <p:cNvPr name="Group 9" id="9"/>
          <p:cNvGrpSpPr/>
          <p:nvPr/>
        </p:nvGrpSpPr>
        <p:grpSpPr>
          <a:xfrm rot="0">
            <a:off x="27792" y="8515011"/>
            <a:ext cx="3434824" cy="1773815"/>
            <a:chOff x="0" y="0"/>
            <a:chExt cx="5091925" cy="2629577"/>
          </a:xfrm>
        </p:grpSpPr>
        <p:sp>
          <p:nvSpPr>
            <p:cNvPr name="Freeform 10" id="10"/>
            <p:cNvSpPr/>
            <p:nvPr/>
          </p:nvSpPr>
          <p:spPr>
            <a:xfrm flipH="false" flipV="false" rot="0">
              <a:off x="0" y="0"/>
              <a:ext cx="5091924" cy="2629577"/>
            </a:xfrm>
            <a:custGeom>
              <a:avLst/>
              <a:gdLst/>
              <a:ahLst/>
              <a:cxnLst/>
              <a:rect r="r" b="b" t="t" l="l"/>
              <a:pathLst>
                <a:path h="2629577" w="5091924">
                  <a:moveTo>
                    <a:pt x="0" y="0"/>
                  </a:moveTo>
                  <a:lnTo>
                    <a:pt x="5091924" y="0"/>
                  </a:lnTo>
                  <a:lnTo>
                    <a:pt x="5091924" y="2629577"/>
                  </a:lnTo>
                  <a:lnTo>
                    <a:pt x="0" y="2629577"/>
                  </a:lnTo>
                  <a:close/>
                </a:path>
              </a:pathLst>
            </a:custGeom>
            <a:solidFill>
              <a:srgbClr val="523E27"/>
            </a:solidFill>
            <a:ln cap="sq">
              <a:noFill/>
              <a:prstDash val="sysDot"/>
              <a:miter/>
            </a:ln>
          </p:spPr>
        </p:sp>
        <p:sp>
          <p:nvSpPr>
            <p:cNvPr name="TextBox 11" id="11"/>
            <p:cNvSpPr txBox="true"/>
            <p:nvPr/>
          </p:nvSpPr>
          <p:spPr>
            <a:xfrm>
              <a:off x="0" y="-38100"/>
              <a:ext cx="5091925" cy="2667677"/>
            </a:xfrm>
            <a:prstGeom prst="rect">
              <a:avLst/>
            </a:prstGeom>
          </p:spPr>
          <p:txBody>
            <a:bodyPr anchor="ctr" rtlCol="false" tIns="254000" lIns="254000" bIns="254000" rIns="254000"/>
            <a:lstStyle/>
            <a:p>
              <a:pPr algn="ctr" marL="0" indent="0" lvl="0">
                <a:lnSpc>
                  <a:spcPts val="2100"/>
                </a:lnSpc>
                <a:spcBef>
                  <a:spcPct val="0"/>
                </a:spcBef>
              </a:pPr>
            </a:p>
          </p:txBody>
        </p:sp>
      </p:grpSp>
      <p:grpSp>
        <p:nvGrpSpPr>
          <p:cNvPr name="Group 12" id="12"/>
          <p:cNvGrpSpPr/>
          <p:nvPr/>
        </p:nvGrpSpPr>
        <p:grpSpPr>
          <a:xfrm rot="0">
            <a:off x="15860868" y="9772650"/>
            <a:ext cx="2427132" cy="514350"/>
            <a:chOff x="0" y="0"/>
            <a:chExt cx="639245" cy="135467"/>
          </a:xfrm>
        </p:grpSpPr>
        <p:sp>
          <p:nvSpPr>
            <p:cNvPr name="Freeform 13" id="13"/>
            <p:cNvSpPr/>
            <p:nvPr/>
          </p:nvSpPr>
          <p:spPr>
            <a:xfrm flipH="false" flipV="false" rot="0">
              <a:off x="0" y="0"/>
              <a:ext cx="639245" cy="135467"/>
            </a:xfrm>
            <a:custGeom>
              <a:avLst/>
              <a:gdLst/>
              <a:ahLst/>
              <a:cxnLst/>
              <a:rect r="r" b="b" t="t" l="l"/>
              <a:pathLst>
                <a:path h="135467" w="639245">
                  <a:moveTo>
                    <a:pt x="0" y="0"/>
                  </a:moveTo>
                  <a:lnTo>
                    <a:pt x="639245" y="0"/>
                  </a:lnTo>
                  <a:lnTo>
                    <a:pt x="639245" y="135467"/>
                  </a:lnTo>
                  <a:lnTo>
                    <a:pt x="0" y="135467"/>
                  </a:lnTo>
                  <a:close/>
                </a:path>
              </a:pathLst>
            </a:custGeom>
            <a:solidFill>
              <a:srgbClr val="C48C43"/>
            </a:solidFill>
          </p:spPr>
        </p:sp>
        <p:sp>
          <p:nvSpPr>
            <p:cNvPr name="TextBox 14" id="14"/>
            <p:cNvSpPr txBox="true"/>
            <p:nvPr/>
          </p:nvSpPr>
          <p:spPr>
            <a:xfrm>
              <a:off x="0" y="-38100"/>
              <a:ext cx="639245" cy="173567"/>
            </a:xfrm>
            <a:prstGeom prst="rect">
              <a:avLst/>
            </a:prstGeom>
          </p:spPr>
          <p:txBody>
            <a:bodyPr anchor="ctr" rtlCol="false" tIns="50800" lIns="50800" bIns="50800" rIns="50800"/>
            <a:lstStyle/>
            <a:p>
              <a:pPr algn="ctr">
                <a:lnSpc>
                  <a:spcPts val="2100"/>
                </a:lnSpc>
              </a:pPr>
              <a:r>
                <a:rPr lang="en-US" sz="1500">
                  <a:solidFill>
                    <a:srgbClr val="FFFFFF"/>
                  </a:solidFill>
                  <a:latin typeface="Inter"/>
                </a:rPr>
                <a:t>CSE424</a:t>
              </a:r>
            </a:p>
          </p:txBody>
        </p:sp>
      </p:grpSp>
      <p:sp>
        <p:nvSpPr>
          <p:cNvPr name="Freeform 15" id="15"/>
          <p:cNvSpPr/>
          <p:nvPr/>
        </p:nvSpPr>
        <p:spPr>
          <a:xfrm flipH="false" flipV="false" rot="0">
            <a:off x="1028700" y="1028700"/>
            <a:ext cx="872914" cy="782349"/>
          </a:xfrm>
          <a:custGeom>
            <a:avLst/>
            <a:gdLst/>
            <a:ahLst/>
            <a:cxnLst/>
            <a:rect r="r" b="b" t="t" l="l"/>
            <a:pathLst>
              <a:path h="782349" w="872914">
                <a:moveTo>
                  <a:pt x="0" y="0"/>
                </a:moveTo>
                <a:lnTo>
                  <a:pt x="872914" y="0"/>
                </a:lnTo>
                <a:lnTo>
                  <a:pt x="872914" y="782349"/>
                </a:lnTo>
                <a:lnTo>
                  <a:pt x="0" y="782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6531040" y="1019175"/>
            <a:ext cx="8095975" cy="990600"/>
          </a:xfrm>
          <a:prstGeom prst="rect">
            <a:avLst/>
          </a:prstGeom>
        </p:spPr>
        <p:txBody>
          <a:bodyPr anchor="t" rtlCol="false" tIns="0" lIns="0" bIns="0" rIns="0">
            <a:spAutoFit/>
          </a:bodyPr>
          <a:lstStyle/>
          <a:p>
            <a:pPr>
              <a:lnSpc>
                <a:spcPts val="7799"/>
              </a:lnSpc>
            </a:pPr>
            <a:r>
              <a:rPr lang="en-US" sz="6499">
                <a:solidFill>
                  <a:srgbClr val="393633"/>
                </a:solidFill>
                <a:latin typeface="Barlow Bold"/>
              </a:rPr>
              <a:t>OUR GROUP MEMBERS</a:t>
            </a:r>
          </a:p>
        </p:txBody>
      </p:sp>
      <p:grpSp>
        <p:nvGrpSpPr>
          <p:cNvPr name="Group 17" id="17"/>
          <p:cNvGrpSpPr/>
          <p:nvPr/>
        </p:nvGrpSpPr>
        <p:grpSpPr>
          <a:xfrm rot="0">
            <a:off x="5386607" y="6311234"/>
            <a:ext cx="5005953" cy="1312169"/>
            <a:chOff x="0" y="0"/>
            <a:chExt cx="6674604" cy="1749558"/>
          </a:xfrm>
        </p:grpSpPr>
        <p:sp>
          <p:nvSpPr>
            <p:cNvPr name="TextBox 18" id="18"/>
            <p:cNvSpPr txBox="true"/>
            <p:nvPr/>
          </p:nvSpPr>
          <p:spPr>
            <a:xfrm rot="0">
              <a:off x="0" y="0"/>
              <a:ext cx="6674604" cy="806691"/>
            </a:xfrm>
            <a:prstGeom prst="rect">
              <a:avLst/>
            </a:prstGeom>
          </p:spPr>
          <p:txBody>
            <a:bodyPr anchor="t" rtlCol="false" tIns="0" lIns="0" bIns="0" rIns="0">
              <a:spAutoFit/>
            </a:bodyPr>
            <a:lstStyle/>
            <a:p>
              <a:pPr>
                <a:lnSpc>
                  <a:spcPts val="4850"/>
                </a:lnSpc>
              </a:pPr>
              <a:r>
                <a:rPr lang="en-US" sz="4042">
                  <a:solidFill>
                    <a:srgbClr val="393633"/>
                  </a:solidFill>
                  <a:latin typeface="Barlow Bold"/>
                </a:rPr>
                <a:t>FAIYAZ BIN YOUSUF</a:t>
              </a:r>
            </a:p>
          </p:txBody>
        </p:sp>
        <p:sp>
          <p:nvSpPr>
            <p:cNvPr name="TextBox 19" id="19"/>
            <p:cNvSpPr txBox="true"/>
            <p:nvPr/>
          </p:nvSpPr>
          <p:spPr>
            <a:xfrm rot="0">
              <a:off x="0" y="1041142"/>
              <a:ext cx="6674604" cy="708416"/>
            </a:xfrm>
            <a:prstGeom prst="rect">
              <a:avLst/>
            </a:prstGeom>
          </p:spPr>
          <p:txBody>
            <a:bodyPr anchor="t" rtlCol="false" tIns="0" lIns="0" bIns="0" rIns="0">
              <a:spAutoFit/>
            </a:bodyPr>
            <a:lstStyle/>
            <a:p>
              <a:pPr algn="ctr" marL="0" indent="0" lvl="0">
                <a:lnSpc>
                  <a:spcPts val="4446"/>
                </a:lnSpc>
                <a:spcBef>
                  <a:spcPct val="0"/>
                </a:spcBef>
              </a:pPr>
              <a:r>
                <a:rPr lang="en-US" sz="3175">
                  <a:solidFill>
                    <a:srgbClr val="393633"/>
                  </a:solidFill>
                  <a:latin typeface="Inter"/>
                </a:rPr>
                <a:t>ID - 22101845</a:t>
              </a:r>
            </a:p>
          </p:txBody>
        </p:sp>
      </p:grpSp>
      <p:grpSp>
        <p:nvGrpSpPr>
          <p:cNvPr name="Group 20" id="20"/>
          <p:cNvGrpSpPr/>
          <p:nvPr/>
        </p:nvGrpSpPr>
        <p:grpSpPr>
          <a:xfrm rot="0">
            <a:off x="11528471" y="6311234"/>
            <a:ext cx="5005953" cy="1312169"/>
            <a:chOff x="0" y="0"/>
            <a:chExt cx="6674604" cy="1749558"/>
          </a:xfrm>
        </p:grpSpPr>
        <p:sp>
          <p:nvSpPr>
            <p:cNvPr name="TextBox 21" id="21"/>
            <p:cNvSpPr txBox="true"/>
            <p:nvPr/>
          </p:nvSpPr>
          <p:spPr>
            <a:xfrm rot="0">
              <a:off x="0" y="0"/>
              <a:ext cx="6674604" cy="806691"/>
            </a:xfrm>
            <a:prstGeom prst="rect">
              <a:avLst/>
            </a:prstGeom>
          </p:spPr>
          <p:txBody>
            <a:bodyPr anchor="t" rtlCol="false" tIns="0" lIns="0" bIns="0" rIns="0">
              <a:spAutoFit/>
            </a:bodyPr>
            <a:lstStyle/>
            <a:p>
              <a:pPr>
                <a:lnSpc>
                  <a:spcPts val="4850"/>
                </a:lnSpc>
              </a:pPr>
              <a:r>
                <a:rPr lang="en-US" sz="4042">
                  <a:solidFill>
                    <a:srgbClr val="393633"/>
                  </a:solidFill>
                  <a:latin typeface="Barlow Bold"/>
                </a:rPr>
                <a:t>ASIEF IQBAL DIEYAZ</a:t>
              </a:r>
            </a:p>
          </p:txBody>
        </p:sp>
        <p:sp>
          <p:nvSpPr>
            <p:cNvPr name="TextBox 22" id="22"/>
            <p:cNvSpPr txBox="true"/>
            <p:nvPr/>
          </p:nvSpPr>
          <p:spPr>
            <a:xfrm rot="0">
              <a:off x="0" y="1041142"/>
              <a:ext cx="6674604" cy="708416"/>
            </a:xfrm>
            <a:prstGeom prst="rect">
              <a:avLst/>
            </a:prstGeom>
          </p:spPr>
          <p:txBody>
            <a:bodyPr anchor="t" rtlCol="false" tIns="0" lIns="0" bIns="0" rIns="0">
              <a:spAutoFit/>
            </a:bodyPr>
            <a:lstStyle/>
            <a:p>
              <a:pPr algn="ctr" marL="0" indent="0" lvl="0">
                <a:lnSpc>
                  <a:spcPts val="4446"/>
                </a:lnSpc>
                <a:spcBef>
                  <a:spcPct val="0"/>
                </a:spcBef>
              </a:pPr>
              <a:r>
                <a:rPr lang="en-US" sz="3175">
                  <a:solidFill>
                    <a:srgbClr val="393633"/>
                  </a:solidFill>
                  <a:latin typeface="Inter"/>
                </a:rPr>
                <a:t>ID - 23341081</a:t>
              </a:r>
            </a:p>
          </p:txBody>
        </p:sp>
      </p:grpSp>
      <p:sp>
        <p:nvSpPr>
          <p:cNvPr name="TextBox 23" id="23"/>
          <p:cNvSpPr txBox="true"/>
          <p:nvPr/>
        </p:nvSpPr>
        <p:spPr>
          <a:xfrm rot="-5400000">
            <a:off x="-988303" y="4110638"/>
            <a:ext cx="525765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Barlow Bold"/>
              </a:rPr>
              <a:t>Group-11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93633"/>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159499"/>
            <a:chOff x="0" y="0"/>
            <a:chExt cx="4816593" cy="568757"/>
          </a:xfrm>
        </p:grpSpPr>
        <p:sp>
          <p:nvSpPr>
            <p:cNvPr name="Freeform 3" id="3"/>
            <p:cNvSpPr/>
            <p:nvPr/>
          </p:nvSpPr>
          <p:spPr>
            <a:xfrm flipH="false" flipV="false" rot="0">
              <a:off x="0" y="0"/>
              <a:ext cx="4816592" cy="568757"/>
            </a:xfrm>
            <a:custGeom>
              <a:avLst/>
              <a:gdLst/>
              <a:ahLst/>
              <a:cxnLst/>
              <a:rect r="r" b="b" t="t" l="l"/>
              <a:pathLst>
                <a:path h="568757" w="4816592">
                  <a:moveTo>
                    <a:pt x="0" y="0"/>
                  </a:moveTo>
                  <a:lnTo>
                    <a:pt x="4816592" y="0"/>
                  </a:lnTo>
                  <a:lnTo>
                    <a:pt x="4816592" y="568757"/>
                  </a:lnTo>
                  <a:lnTo>
                    <a:pt x="0" y="568757"/>
                  </a:lnTo>
                  <a:close/>
                </a:path>
              </a:pathLst>
            </a:custGeom>
            <a:solidFill>
              <a:srgbClr val="D8D0BC"/>
            </a:solidFill>
          </p:spPr>
        </p:sp>
        <p:sp>
          <p:nvSpPr>
            <p:cNvPr name="TextBox 4" id="4"/>
            <p:cNvSpPr txBox="true"/>
            <p:nvPr/>
          </p:nvSpPr>
          <p:spPr>
            <a:xfrm>
              <a:off x="0" y="-28575"/>
              <a:ext cx="4816593" cy="597332"/>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028700" y="804721"/>
            <a:ext cx="872914" cy="782349"/>
          </a:xfrm>
          <a:custGeom>
            <a:avLst/>
            <a:gdLst/>
            <a:ahLst/>
            <a:cxnLst/>
            <a:rect r="r" b="b" t="t" l="l"/>
            <a:pathLst>
              <a:path h="782349" w="872914">
                <a:moveTo>
                  <a:pt x="0" y="0"/>
                </a:moveTo>
                <a:lnTo>
                  <a:pt x="872914" y="0"/>
                </a:lnTo>
                <a:lnTo>
                  <a:pt x="872914" y="782350"/>
                </a:lnTo>
                <a:lnTo>
                  <a:pt x="0" y="782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2159499"/>
            <a:ext cx="18288000" cy="8127501"/>
          </a:xfrm>
          <a:custGeom>
            <a:avLst/>
            <a:gdLst/>
            <a:ahLst/>
            <a:cxnLst/>
            <a:rect r="r" b="b" t="t" l="l"/>
            <a:pathLst>
              <a:path h="8127501" w="18288000">
                <a:moveTo>
                  <a:pt x="0" y="0"/>
                </a:moveTo>
                <a:lnTo>
                  <a:pt x="18288000" y="0"/>
                </a:lnTo>
                <a:lnTo>
                  <a:pt x="18288000" y="8127501"/>
                </a:lnTo>
                <a:lnTo>
                  <a:pt x="0" y="8127501"/>
                </a:lnTo>
                <a:lnTo>
                  <a:pt x="0" y="0"/>
                </a:lnTo>
                <a:close/>
              </a:path>
            </a:pathLst>
          </a:custGeom>
          <a:blipFill>
            <a:blip r:embed="rId4">
              <a:alphaModFix amt="3000"/>
            </a:blip>
            <a:stretch>
              <a:fillRect l="0" t="-46909" r="0" b="-39851"/>
            </a:stretch>
          </a:blipFill>
        </p:spPr>
      </p:sp>
      <p:sp>
        <p:nvSpPr>
          <p:cNvPr name="TextBox 7" id="7"/>
          <p:cNvSpPr txBox="true"/>
          <p:nvPr/>
        </p:nvSpPr>
        <p:spPr>
          <a:xfrm rot="0">
            <a:off x="2159600" y="695834"/>
            <a:ext cx="3624722" cy="990600"/>
          </a:xfrm>
          <a:prstGeom prst="rect">
            <a:avLst/>
          </a:prstGeom>
        </p:spPr>
        <p:txBody>
          <a:bodyPr anchor="t" rtlCol="false" tIns="0" lIns="0" bIns="0" rIns="0">
            <a:spAutoFit/>
          </a:bodyPr>
          <a:lstStyle/>
          <a:p>
            <a:pPr>
              <a:lnSpc>
                <a:spcPts val="7799"/>
              </a:lnSpc>
            </a:pPr>
            <a:r>
              <a:rPr lang="en-US" sz="6499">
                <a:solidFill>
                  <a:srgbClr val="393633"/>
                </a:solidFill>
                <a:latin typeface="Barlow Bold"/>
              </a:rPr>
              <a:t>OUTLINE</a:t>
            </a:r>
          </a:p>
        </p:txBody>
      </p:sp>
      <p:grpSp>
        <p:nvGrpSpPr>
          <p:cNvPr name="Group 8" id="8"/>
          <p:cNvGrpSpPr/>
          <p:nvPr/>
        </p:nvGrpSpPr>
        <p:grpSpPr>
          <a:xfrm rot="0">
            <a:off x="3019258" y="4046271"/>
            <a:ext cx="7468319" cy="3817020"/>
            <a:chOff x="0" y="0"/>
            <a:chExt cx="9957758" cy="5089360"/>
          </a:xfrm>
        </p:grpSpPr>
        <p:sp>
          <p:nvSpPr>
            <p:cNvPr name="TextBox 9" id="9"/>
            <p:cNvSpPr txBox="true"/>
            <p:nvPr/>
          </p:nvSpPr>
          <p:spPr>
            <a:xfrm rot="0">
              <a:off x="0" y="0"/>
              <a:ext cx="9957758" cy="846103"/>
            </a:xfrm>
            <a:prstGeom prst="rect">
              <a:avLst/>
            </a:prstGeom>
          </p:spPr>
          <p:txBody>
            <a:bodyPr anchor="t" rtlCol="false" tIns="0" lIns="0" bIns="0" rIns="0">
              <a:spAutoFit/>
            </a:bodyPr>
            <a:lstStyle/>
            <a:p>
              <a:pPr marL="907882" indent="-453941" lvl="1">
                <a:lnSpc>
                  <a:spcPts val="5046"/>
                </a:lnSpc>
                <a:buFont typeface="Arial"/>
                <a:buChar char="•"/>
              </a:pPr>
              <a:r>
                <a:rPr lang="en-US" sz="4205">
                  <a:solidFill>
                    <a:srgbClr val="C48C43"/>
                  </a:solidFill>
                  <a:latin typeface="Barlow Bold"/>
                </a:rPr>
                <a:t>INTRODUCTION</a:t>
              </a:r>
            </a:p>
          </p:txBody>
        </p:sp>
        <p:sp>
          <p:nvSpPr>
            <p:cNvPr name="TextBox 10" id="10"/>
            <p:cNvSpPr txBox="true"/>
            <p:nvPr/>
          </p:nvSpPr>
          <p:spPr>
            <a:xfrm rot="0">
              <a:off x="0" y="1420437"/>
              <a:ext cx="9957758" cy="846103"/>
            </a:xfrm>
            <a:prstGeom prst="rect">
              <a:avLst/>
            </a:prstGeom>
          </p:spPr>
          <p:txBody>
            <a:bodyPr anchor="t" rtlCol="false" tIns="0" lIns="0" bIns="0" rIns="0">
              <a:spAutoFit/>
            </a:bodyPr>
            <a:lstStyle/>
            <a:p>
              <a:pPr marL="907882" indent="-453941" lvl="1">
                <a:lnSpc>
                  <a:spcPts val="5046"/>
                </a:lnSpc>
                <a:buFont typeface="Arial"/>
                <a:buChar char="•"/>
              </a:pPr>
              <a:r>
                <a:rPr lang="en-US" sz="4205">
                  <a:solidFill>
                    <a:srgbClr val="C48C43"/>
                  </a:solidFill>
                  <a:latin typeface="Barlow Bold"/>
                </a:rPr>
                <a:t>MOTIVATION </a:t>
              </a:r>
            </a:p>
          </p:txBody>
        </p:sp>
        <p:sp>
          <p:nvSpPr>
            <p:cNvPr name="TextBox 11" id="11"/>
            <p:cNvSpPr txBox="true"/>
            <p:nvPr/>
          </p:nvSpPr>
          <p:spPr>
            <a:xfrm rot="0">
              <a:off x="0" y="2831847"/>
              <a:ext cx="9957758" cy="846103"/>
            </a:xfrm>
            <a:prstGeom prst="rect">
              <a:avLst/>
            </a:prstGeom>
          </p:spPr>
          <p:txBody>
            <a:bodyPr anchor="t" rtlCol="false" tIns="0" lIns="0" bIns="0" rIns="0">
              <a:spAutoFit/>
            </a:bodyPr>
            <a:lstStyle/>
            <a:p>
              <a:pPr marL="907882" indent="-453941" lvl="1">
                <a:lnSpc>
                  <a:spcPts val="5046"/>
                </a:lnSpc>
                <a:buFont typeface="Arial"/>
                <a:buChar char="•"/>
              </a:pPr>
              <a:r>
                <a:rPr lang="en-US" sz="4205">
                  <a:solidFill>
                    <a:srgbClr val="C48C43"/>
                  </a:solidFill>
                  <a:latin typeface="Barlow Bold"/>
                </a:rPr>
                <a:t>RELATED WORKS</a:t>
              </a:r>
            </a:p>
          </p:txBody>
        </p:sp>
        <p:sp>
          <p:nvSpPr>
            <p:cNvPr name="TextBox 12" id="12"/>
            <p:cNvSpPr txBox="true"/>
            <p:nvPr/>
          </p:nvSpPr>
          <p:spPr>
            <a:xfrm rot="0">
              <a:off x="0" y="4243257"/>
              <a:ext cx="9957758" cy="846103"/>
            </a:xfrm>
            <a:prstGeom prst="rect">
              <a:avLst/>
            </a:prstGeom>
          </p:spPr>
          <p:txBody>
            <a:bodyPr anchor="t" rtlCol="false" tIns="0" lIns="0" bIns="0" rIns="0">
              <a:spAutoFit/>
            </a:bodyPr>
            <a:lstStyle/>
            <a:p>
              <a:pPr marL="907882" indent="-453941" lvl="1">
                <a:lnSpc>
                  <a:spcPts val="5046"/>
                </a:lnSpc>
                <a:buFont typeface="Arial"/>
                <a:buChar char="•"/>
              </a:pPr>
              <a:r>
                <a:rPr lang="en-US" sz="4205">
                  <a:solidFill>
                    <a:srgbClr val="C48C43"/>
                  </a:solidFill>
                  <a:latin typeface="Barlow Bold"/>
                </a:rPr>
                <a:t>BACKGROUND</a:t>
              </a:r>
            </a:p>
          </p:txBody>
        </p:sp>
      </p:grpSp>
      <p:grpSp>
        <p:nvGrpSpPr>
          <p:cNvPr name="Group 13" id="13"/>
          <p:cNvGrpSpPr/>
          <p:nvPr/>
        </p:nvGrpSpPr>
        <p:grpSpPr>
          <a:xfrm rot="0">
            <a:off x="10819681" y="4053041"/>
            <a:ext cx="7468319" cy="3810250"/>
            <a:chOff x="0" y="0"/>
            <a:chExt cx="9957758" cy="5080333"/>
          </a:xfrm>
        </p:grpSpPr>
        <p:sp>
          <p:nvSpPr>
            <p:cNvPr name="TextBox 14" id="14"/>
            <p:cNvSpPr txBox="true"/>
            <p:nvPr/>
          </p:nvSpPr>
          <p:spPr>
            <a:xfrm rot="0">
              <a:off x="0" y="0"/>
              <a:ext cx="9957758" cy="846103"/>
            </a:xfrm>
            <a:prstGeom prst="rect">
              <a:avLst/>
            </a:prstGeom>
          </p:spPr>
          <p:txBody>
            <a:bodyPr anchor="t" rtlCol="false" tIns="0" lIns="0" bIns="0" rIns="0">
              <a:spAutoFit/>
            </a:bodyPr>
            <a:lstStyle/>
            <a:p>
              <a:pPr marL="907882" indent="-453941" lvl="1">
                <a:lnSpc>
                  <a:spcPts val="5046"/>
                </a:lnSpc>
                <a:buFont typeface="Arial"/>
                <a:buChar char="•"/>
              </a:pPr>
              <a:r>
                <a:rPr lang="en-US" sz="4205">
                  <a:solidFill>
                    <a:srgbClr val="C48C43"/>
                  </a:solidFill>
                  <a:latin typeface="Barlow Bold"/>
                </a:rPr>
                <a:t>OUR APPROACH</a:t>
              </a:r>
            </a:p>
          </p:txBody>
        </p:sp>
        <p:sp>
          <p:nvSpPr>
            <p:cNvPr name="TextBox 15" id="15"/>
            <p:cNvSpPr txBox="true"/>
            <p:nvPr/>
          </p:nvSpPr>
          <p:spPr>
            <a:xfrm rot="0">
              <a:off x="0" y="1411410"/>
              <a:ext cx="9957758" cy="846103"/>
            </a:xfrm>
            <a:prstGeom prst="rect">
              <a:avLst/>
            </a:prstGeom>
          </p:spPr>
          <p:txBody>
            <a:bodyPr anchor="t" rtlCol="false" tIns="0" lIns="0" bIns="0" rIns="0">
              <a:spAutoFit/>
            </a:bodyPr>
            <a:lstStyle/>
            <a:p>
              <a:pPr marL="907882" indent="-453941" lvl="1">
                <a:lnSpc>
                  <a:spcPts val="5046"/>
                </a:lnSpc>
                <a:buFont typeface="Arial"/>
                <a:buChar char="•"/>
              </a:pPr>
              <a:r>
                <a:rPr lang="en-US" sz="4205">
                  <a:solidFill>
                    <a:srgbClr val="C48C43"/>
                  </a:solidFill>
                  <a:latin typeface="Barlow Bold"/>
                </a:rPr>
                <a:t>CHALLENGES</a:t>
              </a:r>
            </a:p>
          </p:txBody>
        </p:sp>
        <p:sp>
          <p:nvSpPr>
            <p:cNvPr name="TextBox 16" id="16"/>
            <p:cNvSpPr txBox="true"/>
            <p:nvPr/>
          </p:nvSpPr>
          <p:spPr>
            <a:xfrm rot="0">
              <a:off x="0" y="2822820"/>
              <a:ext cx="9957758" cy="846103"/>
            </a:xfrm>
            <a:prstGeom prst="rect">
              <a:avLst/>
            </a:prstGeom>
          </p:spPr>
          <p:txBody>
            <a:bodyPr anchor="t" rtlCol="false" tIns="0" lIns="0" bIns="0" rIns="0">
              <a:spAutoFit/>
            </a:bodyPr>
            <a:lstStyle/>
            <a:p>
              <a:pPr marL="907882" indent="-453941" lvl="1">
                <a:lnSpc>
                  <a:spcPts val="5046"/>
                </a:lnSpc>
                <a:buFont typeface="Arial"/>
                <a:buChar char="•"/>
              </a:pPr>
              <a:r>
                <a:rPr lang="en-US" sz="4205">
                  <a:solidFill>
                    <a:srgbClr val="C48C43"/>
                  </a:solidFill>
                  <a:latin typeface="Barlow Bold"/>
                </a:rPr>
                <a:t>FUTURE SCOPE</a:t>
              </a:r>
            </a:p>
          </p:txBody>
        </p:sp>
        <p:sp>
          <p:nvSpPr>
            <p:cNvPr name="TextBox 17" id="17"/>
            <p:cNvSpPr txBox="true"/>
            <p:nvPr/>
          </p:nvSpPr>
          <p:spPr>
            <a:xfrm rot="0">
              <a:off x="0" y="4234230"/>
              <a:ext cx="9957758" cy="846103"/>
            </a:xfrm>
            <a:prstGeom prst="rect">
              <a:avLst/>
            </a:prstGeom>
          </p:spPr>
          <p:txBody>
            <a:bodyPr anchor="t" rtlCol="false" tIns="0" lIns="0" bIns="0" rIns="0">
              <a:spAutoFit/>
            </a:bodyPr>
            <a:lstStyle/>
            <a:p>
              <a:pPr marL="907882" indent="-453941" lvl="1">
                <a:lnSpc>
                  <a:spcPts val="5046"/>
                </a:lnSpc>
                <a:buFont typeface="Arial"/>
                <a:buChar char="•"/>
              </a:pPr>
              <a:r>
                <a:rPr lang="en-US" sz="4205">
                  <a:solidFill>
                    <a:srgbClr val="C48C43"/>
                  </a:solidFill>
                  <a:latin typeface="Barlow Bold"/>
                </a:rPr>
                <a:t>CONCLUSION</a:t>
              </a:r>
            </a:p>
          </p:txBody>
        </p:sp>
      </p:grpSp>
      <p:grpSp>
        <p:nvGrpSpPr>
          <p:cNvPr name="Group 18" id="18"/>
          <p:cNvGrpSpPr/>
          <p:nvPr/>
        </p:nvGrpSpPr>
        <p:grpSpPr>
          <a:xfrm rot="0">
            <a:off x="1691533" y="4046271"/>
            <a:ext cx="1343577" cy="3810250"/>
            <a:chOff x="0" y="0"/>
            <a:chExt cx="1791436" cy="5080333"/>
          </a:xfrm>
        </p:grpSpPr>
        <p:grpSp>
          <p:nvGrpSpPr>
            <p:cNvPr name="Group 19" id="19"/>
            <p:cNvGrpSpPr/>
            <p:nvPr/>
          </p:nvGrpSpPr>
          <p:grpSpPr>
            <a:xfrm rot="-5400000">
              <a:off x="-1644449" y="1644449"/>
              <a:ext cx="5080333" cy="1791436"/>
              <a:chOff x="0" y="0"/>
              <a:chExt cx="1003523" cy="353864"/>
            </a:xfrm>
          </p:grpSpPr>
          <p:sp>
            <p:nvSpPr>
              <p:cNvPr name="Freeform 20" id="20"/>
              <p:cNvSpPr/>
              <p:nvPr/>
            </p:nvSpPr>
            <p:spPr>
              <a:xfrm flipH="false" flipV="false" rot="0">
                <a:off x="0" y="0"/>
                <a:ext cx="1003523" cy="353864"/>
              </a:xfrm>
              <a:custGeom>
                <a:avLst/>
                <a:gdLst/>
                <a:ahLst/>
                <a:cxnLst/>
                <a:rect r="r" b="b" t="t" l="l"/>
                <a:pathLst>
                  <a:path h="353864" w="1003523">
                    <a:moveTo>
                      <a:pt x="0" y="0"/>
                    </a:moveTo>
                    <a:lnTo>
                      <a:pt x="1003523" y="0"/>
                    </a:lnTo>
                    <a:lnTo>
                      <a:pt x="1003523" y="353864"/>
                    </a:lnTo>
                    <a:lnTo>
                      <a:pt x="0" y="353864"/>
                    </a:lnTo>
                    <a:close/>
                  </a:path>
                </a:pathLst>
              </a:custGeom>
              <a:solidFill>
                <a:srgbClr val="D8D0BC"/>
              </a:solidFill>
            </p:spPr>
          </p:sp>
          <p:sp>
            <p:nvSpPr>
              <p:cNvPr name="TextBox 21" id="21"/>
              <p:cNvSpPr txBox="true"/>
              <p:nvPr/>
            </p:nvSpPr>
            <p:spPr>
              <a:xfrm>
                <a:off x="0" y="-28575"/>
                <a:ext cx="1003523" cy="382439"/>
              </a:xfrm>
              <a:prstGeom prst="rect">
                <a:avLst/>
              </a:prstGeom>
            </p:spPr>
            <p:txBody>
              <a:bodyPr anchor="ctr" rtlCol="false" tIns="50800" lIns="50800" bIns="50800" rIns="50800"/>
              <a:lstStyle/>
              <a:p>
                <a:pPr algn="ctr">
                  <a:lnSpc>
                    <a:spcPts val="2100"/>
                  </a:lnSpc>
                </a:pPr>
              </a:p>
            </p:txBody>
          </p:sp>
        </p:grpSp>
        <p:sp>
          <p:nvSpPr>
            <p:cNvPr name="TextBox 22" id="22"/>
            <p:cNvSpPr txBox="true"/>
            <p:nvPr/>
          </p:nvSpPr>
          <p:spPr>
            <a:xfrm rot="-5400000">
              <a:off x="-399555" y="2114716"/>
              <a:ext cx="2595344" cy="850900"/>
            </a:xfrm>
            <a:prstGeom prst="rect">
              <a:avLst/>
            </a:prstGeom>
          </p:spPr>
          <p:txBody>
            <a:bodyPr anchor="t" rtlCol="false" tIns="0" lIns="0" bIns="0" rIns="0">
              <a:spAutoFit/>
            </a:bodyPr>
            <a:lstStyle/>
            <a:p>
              <a:pPr>
                <a:lnSpc>
                  <a:spcPts val="5046"/>
                </a:lnSpc>
              </a:pPr>
              <a:r>
                <a:rPr lang="en-US" sz="4205">
                  <a:solidFill>
                    <a:srgbClr val="393633"/>
                  </a:solidFill>
                  <a:latin typeface="Barlow Bold"/>
                </a:rPr>
                <a:t>FAIYAZ</a:t>
              </a:r>
            </a:p>
          </p:txBody>
        </p:sp>
      </p:grpSp>
      <p:grpSp>
        <p:nvGrpSpPr>
          <p:cNvPr name="Group 23" id="23"/>
          <p:cNvGrpSpPr/>
          <p:nvPr/>
        </p:nvGrpSpPr>
        <p:grpSpPr>
          <a:xfrm rot="0">
            <a:off x="9599327" y="4053041"/>
            <a:ext cx="1343577" cy="3810250"/>
            <a:chOff x="0" y="0"/>
            <a:chExt cx="1791436" cy="5080333"/>
          </a:xfrm>
        </p:grpSpPr>
        <p:grpSp>
          <p:nvGrpSpPr>
            <p:cNvPr name="Group 24" id="24"/>
            <p:cNvGrpSpPr/>
            <p:nvPr/>
          </p:nvGrpSpPr>
          <p:grpSpPr>
            <a:xfrm rot="-5400000">
              <a:off x="-1644449" y="1644449"/>
              <a:ext cx="5080333" cy="1791436"/>
              <a:chOff x="0" y="0"/>
              <a:chExt cx="1003523" cy="353864"/>
            </a:xfrm>
          </p:grpSpPr>
          <p:sp>
            <p:nvSpPr>
              <p:cNvPr name="Freeform 25" id="25"/>
              <p:cNvSpPr/>
              <p:nvPr/>
            </p:nvSpPr>
            <p:spPr>
              <a:xfrm flipH="false" flipV="false" rot="0">
                <a:off x="0" y="0"/>
                <a:ext cx="1003523" cy="353864"/>
              </a:xfrm>
              <a:custGeom>
                <a:avLst/>
                <a:gdLst/>
                <a:ahLst/>
                <a:cxnLst/>
                <a:rect r="r" b="b" t="t" l="l"/>
                <a:pathLst>
                  <a:path h="353864" w="1003523">
                    <a:moveTo>
                      <a:pt x="0" y="0"/>
                    </a:moveTo>
                    <a:lnTo>
                      <a:pt x="1003523" y="0"/>
                    </a:lnTo>
                    <a:lnTo>
                      <a:pt x="1003523" y="353864"/>
                    </a:lnTo>
                    <a:lnTo>
                      <a:pt x="0" y="353864"/>
                    </a:lnTo>
                    <a:close/>
                  </a:path>
                </a:pathLst>
              </a:custGeom>
              <a:solidFill>
                <a:srgbClr val="D8D0BC"/>
              </a:solidFill>
            </p:spPr>
          </p:sp>
          <p:sp>
            <p:nvSpPr>
              <p:cNvPr name="TextBox 26" id="26"/>
              <p:cNvSpPr txBox="true"/>
              <p:nvPr/>
            </p:nvSpPr>
            <p:spPr>
              <a:xfrm>
                <a:off x="0" y="-28575"/>
                <a:ext cx="1003523" cy="382439"/>
              </a:xfrm>
              <a:prstGeom prst="rect">
                <a:avLst/>
              </a:prstGeom>
            </p:spPr>
            <p:txBody>
              <a:bodyPr anchor="ctr" rtlCol="false" tIns="50800" lIns="50800" bIns="50800" rIns="50800"/>
              <a:lstStyle/>
              <a:p>
                <a:pPr algn="ctr">
                  <a:lnSpc>
                    <a:spcPts val="2100"/>
                  </a:lnSpc>
                </a:pPr>
              </a:p>
            </p:txBody>
          </p:sp>
        </p:grpSp>
        <p:sp>
          <p:nvSpPr>
            <p:cNvPr name="TextBox 27" id="27"/>
            <p:cNvSpPr txBox="true"/>
            <p:nvPr/>
          </p:nvSpPr>
          <p:spPr>
            <a:xfrm rot="-5400000">
              <a:off x="-399555" y="2114716"/>
              <a:ext cx="2595344" cy="850900"/>
            </a:xfrm>
            <a:prstGeom prst="rect">
              <a:avLst/>
            </a:prstGeom>
          </p:spPr>
          <p:txBody>
            <a:bodyPr anchor="t" rtlCol="false" tIns="0" lIns="0" bIns="0" rIns="0">
              <a:spAutoFit/>
            </a:bodyPr>
            <a:lstStyle/>
            <a:p>
              <a:pPr>
                <a:lnSpc>
                  <a:spcPts val="5046"/>
                </a:lnSpc>
              </a:pPr>
              <a:r>
                <a:rPr lang="en-US" sz="4205">
                  <a:solidFill>
                    <a:srgbClr val="393633"/>
                  </a:solidFill>
                  <a:latin typeface="Barlow Bold"/>
                </a:rPr>
                <a:t>DIEYAZ</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93633"/>
        </a:solidFill>
      </p:bgPr>
    </p:bg>
    <p:spTree>
      <p:nvGrpSpPr>
        <p:cNvPr id="1" name=""/>
        <p:cNvGrpSpPr/>
        <p:nvPr/>
      </p:nvGrpSpPr>
      <p:grpSpPr>
        <a:xfrm>
          <a:off x="0" y="0"/>
          <a:ext cx="0" cy="0"/>
          <a:chOff x="0" y="0"/>
          <a:chExt cx="0" cy="0"/>
        </a:xfrm>
      </p:grpSpPr>
      <p:grpSp>
        <p:nvGrpSpPr>
          <p:cNvPr name="Group 2" id="2"/>
          <p:cNvGrpSpPr/>
          <p:nvPr/>
        </p:nvGrpSpPr>
        <p:grpSpPr>
          <a:xfrm rot="0">
            <a:off x="3462615" y="0"/>
            <a:ext cx="14825385" cy="2542152"/>
            <a:chOff x="0" y="0"/>
            <a:chExt cx="3904628" cy="669538"/>
          </a:xfrm>
        </p:grpSpPr>
        <p:sp>
          <p:nvSpPr>
            <p:cNvPr name="Freeform 3" id="3"/>
            <p:cNvSpPr/>
            <p:nvPr/>
          </p:nvSpPr>
          <p:spPr>
            <a:xfrm flipH="false" flipV="false" rot="0">
              <a:off x="0" y="0"/>
              <a:ext cx="3904628" cy="669538"/>
            </a:xfrm>
            <a:custGeom>
              <a:avLst/>
              <a:gdLst/>
              <a:ahLst/>
              <a:cxnLst/>
              <a:rect r="r" b="b" t="t" l="l"/>
              <a:pathLst>
                <a:path h="669538" w="3904628">
                  <a:moveTo>
                    <a:pt x="0" y="0"/>
                  </a:moveTo>
                  <a:lnTo>
                    <a:pt x="3904628" y="0"/>
                  </a:lnTo>
                  <a:lnTo>
                    <a:pt x="3904628" y="669538"/>
                  </a:lnTo>
                  <a:lnTo>
                    <a:pt x="0" y="669538"/>
                  </a:lnTo>
                  <a:close/>
                </a:path>
              </a:pathLst>
            </a:custGeom>
            <a:solidFill>
              <a:srgbClr val="D8D0BC"/>
            </a:solidFill>
          </p:spPr>
        </p:sp>
        <p:sp>
          <p:nvSpPr>
            <p:cNvPr name="TextBox 4" id="4"/>
            <p:cNvSpPr txBox="true"/>
            <p:nvPr/>
          </p:nvSpPr>
          <p:spPr>
            <a:xfrm>
              <a:off x="0" y="-28575"/>
              <a:ext cx="3904628" cy="698113"/>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5860868" y="9772650"/>
            <a:ext cx="2427132" cy="514350"/>
            <a:chOff x="0" y="0"/>
            <a:chExt cx="639245" cy="135467"/>
          </a:xfrm>
        </p:grpSpPr>
        <p:sp>
          <p:nvSpPr>
            <p:cNvPr name="Freeform 6" id="6"/>
            <p:cNvSpPr/>
            <p:nvPr/>
          </p:nvSpPr>
          <p:spPr>
            <a:xfrm flipH="false" flipV="false" rot="0">
              <a:off x="0" y="0"/>
              <a:ext cx="639245" cy="135467"/>
            </a:xfrm>
            <a:custGeom>
              <a:avLst/>
              <a:gdLst/>
              <a:ahLst/>
              <a:cxnLst/>
              <a:rect r="r" b="b" t="t" l="l"/>
              <a:pathLst>
                <a:path h="135467" w="639245">
                  <a:moveTo>
                    <a:pt x="0" y="0"/>
                  </a:moveTo>
                  <a:lnTo>
                    <a:pt x="639245" y="0"/>
                  </a:lnTo>
                  <a:lnTo>
                    <a:pt x="639245" y="135467"/>
                  </a:lnTo>
                  <a:lnTo>
                    <a:pt x="0" y="135467"/>
                  </a:lnTo>
                  <a:close/>
                </a:path>
              </a:pathLst>
            </a:custGeom>
            <a:solidFill>
              <a:srgbClr val="C48C43"/>
            </a:solidFill>
          </p:spPr>
        </p:sp>
        <p:sp>
          <p:nvSpPr>
            <p:cNvPr name="TextBox 7" id="7"/>
            <p:cNvSpPr txBox="true"/>
            <p:nvPr/>
          </p:nvSpPr>
          <p:spPr>
            <a:xfrm>
              <a:off x="0" y="-38100"/>
              <a:ext cx="639245" cy="173567"/>
            </a:xfrm>
            <a:prstGeom prst="rect">
              <a:avLst/>
            </a:prstGeom>
          </p:spPr>
          <p:txBody>
            <a:bodyPr anchor="ctr" rtlCol="false" tIns="50800" lIns="50800" bIns="50800" rIns="50800"/>
            <a:lstStyle/>
            <a:p>
              <a:pPr algn="ctr">
                <a:lnSpc>
                  <a:spcPts val="2100"/>
                </a:lnSpc>
              </a:pPr>
              <a:r>
                <a:rPr lang="en-US" sz="1500">
                  <a:solidFill>
                    <a:srgbClr val="FFFFFF"/>
                  </a:solidFill>
                  <a:latin typeface="Inter"/>
                </a:rPr>
                <a:t>CSE424</a:t>
              </a:r>
            </a:p>
          </p:txBody>
        </p:sp>
      </p:grpSp>
      <p:sp>
        <p:nvSpPr>
          <p:cNvPr name="Freeform 8" id="8"/>
          <p:cNvSpPr/>
          <p:nvPr/>
        </p:nvSpPr>
        <p:spPr>
          <a:xfrm flipH="false" flipV="false" rot="0">
            <a:off x="4106939" y="879901"/>
            <a:ext cx="872914" cy="782349"/>
          </a:xfrm>
          <a:custGeom>
            <a:avLst/>
            <a:gdLst/>
            <a:ahLst/>
            <a:cxnLst/>
            <a:rect r="r" b="b" t="t" l="l"/>
            <a:pathLst>
              <a:path h="782349" w="872914">
                <a:moveTo>
                  <a:pt x="0" y="0"/>
                </a:moveTo>
                <a:lnTo>
                  <a:pt x="872915" y="0"/>
                </a:lnTo>
                <a:lnTo>
                  <a:pt x="872915" y="782350"/>
                </a:lnTo>
                <a:lnTo>
                  <a:pt x="0" y="782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0"/>
            <a:ext cx="3462615" cy="10287000"/>
          </a:xfrm>
          <a:custGeom>
            <a:avLst/>
            <a:gdLst/>
            <a:ahLst/>
            <a:cxnLst/>
            <a:rect r="r" b="b" t="t" l="l"/>
            <a:pathLst>
              <a:path h="10287000" w="3462615">
                <a:moveTo>
                  <a:pt x="0" y="0"/>
                </a:moveTo>
                <a:lnTo>
                  <a:pt x="3462615" y="0"/>
                </a:lnTo>
                <a:lnTo>
                  <a:pt x="3462615" y="10287000"/>
                </a:lnTo>
                <a:lnTo>
                  <a:pt x="0" y="10287000"/>
                </a:lnTo>
                <a:lnTo>
                  <a:pt x="0" y="0"/>
                </a:lnTo>
                <a:close/>
              </a:path>
            </a:pathLst>
          </a:custGeom>
          <a:blipFill>
            <a:blip r:embed="rId4"/>
            <a:stretch>
              <a:fillRect l="-97028" t="0" r="-100058" b="0"/>
            </a:stretch>
          </a:blipFill>
        </p:spPr>
      </p:sp>
      <p:sp>
        <p:nvSpPr>
          <p:cNvPr name="TextBox 10" id="10"/>
          <p:cNvSpPr txBox="true"/>
          <p:nvPr/>
        </p:nvSpPr>
        <p:spPr>
          <a:xfrm rot="0">
            <a:off x="5218254" y="771014"/>
            <a:ext cx="5657054" cy="990600"/>
          </a:xfrm>
          <a:prstGeom prst="rect">
            <a:avLst/>
          </a:prstGeom>
        </p:spPr>
        <p:txBody>
          <a:bodyPr anchor="t" rtlCol="false" tIns="0" lIns="0" bIns="0" rIns="0">
            <a:spAutoFit/>
          </a:bodyPr>
          <a:lstStyle/>
          <a:p>
            <a:pPr>
              <a:lnSpc>
                <a:spcPts val="7799"/>
              </a:lnSpc>
            </a:pPr>
            <a:r>
              <a:rPr lang="en-US" sz="6499">
                <a:solidFill>
                  <a:srgbClr val="393633"/>
                </a:solidFill>
                <a:latin typeface="Barlow Bold"/>
              </a:rPr>
              <a:t>INTRODUCTION</a:t>
            </a:r>
          </a:p>
        </p:txBody>
      </p:sp>
      <p:sp>
        <p:nvSpPr>
          <p:cNvPr name="TextBox 11" id="11"/>
          <p:cNvSpPr txBox="true"/>
          <p:nvPr/>
        </p:nvSpPr>
        <p:spPr>
          <a:xfrm rot="0">
            <a:off x="4299127" y="3582347"/>
            <a:ext cx="13152361" cy="1865503"/>
          </a:xfrm>
          <a:prstGeom prst="rect">
            <a:avLst/>
          </a:prstGeom>
        </p:spPr>
        <p:txBody>
          <a:bodyPr anchor="t" rtlCol="false" tIns="0" lIns="0" bIns="0" rIns="0">
            <a:spAutoFit/>
          </a:bodyPr>
          <a:lstStyle/>
          <a:p>
            <a:pPr algn="ctr">
              <a:lnSpc>
                <a:spcPts val="4985"/>
              </a:lnSpc>
              <a:spcBef>
                <a:spcPct val="0"/>
              </a:spcBef>
            </a:pPr>
            <a:r>
              <a:rPr lang="en-US" sz="3560">
                <a:solidFill>
                  <a:srgbClr val="FFFFFF"/>
                </a:solidFill>
                <a:latin typeface="Inter"/>
              </a:rPr>
              <a:t>A RESEARCH BASED ON</a:t>
            </a:r>
            <a:r>
              <a:rPr lang="en-US" sz="3560">
                <a:solidFill>
                  <a:srgbClr val="FFFFFF"/>
                </a:solidFill>
                <a:latin typeface="Inter"/>
              </a:rPr>
              <a:t> AN UNIQUE AND NOVEL APPROACH: A HYBRID CNN-SVM MODEL FOR MULTI-MODAL ANALYSIS</a:t>
            </a:r>
          </a:p>
        </p:txBody>
      </p:sp>
      <p:sp>
        <p:nvSpPr>
          <p:cNvPr name="TextBox 12" id="12"/>
          <p:cNvSpPr txBox="true"/>
          <p:nvPr/>
        </p:nvSpPr>
        <p:spPr>
          <a:xfrm rot="0">
            <a:off x="4299127" y="6296064"/>
            <a:ext cx="13152361" cy="1865503"/>
          </a:xfrm>
          <a:prstGeom prst="rect">
            <a:avLst/>
          </a:prstGeom>
        </p:spPr>
        <p:txBody>
          <a:bodyPr anchor="t" rtlCol="false" tIns="0" lIns="0" bIns="0" rIns="0">
            <a:spAutoFit/>
          </a:bodyPr>
          <a:lstStyle/>
          <a:p>
            <a:pPr algn="ctr">
              <a:lnSpc>
                <a:spcPts val="4985"/>
              </a:lnSpc>
              <a:spcBef>
                <a:spcPct val="0"/>
              </a:spcBef>
            </a:pPr>
            <a:r>
              <a:rPr lang="en-US" sz="3560">
                <a:solidFill>
                  <a:srgbClr val="FFFFFF"/>
                </a:solidFill>
                <a:latin typeface="Inter"/>
              </a:rPr>
              <a:t>A RESEARCH DEDICATED TO ACCURATELY DETECT MENTAL DISORDERS LIKE SCHIZOPHRENIA, DEPRESSION, ANXIETY, PTSD AND MANY MORE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93633"/>
        </a:solidFill>
      </p:bgPr>
    </p:bg>
    <p:spTree>
      <p:nvGrpSpPr>
        <p:cNvPr id="1" name=""/>
        <p:cNvGrpSpPr/>
        <p:nvPr/>
      </p:nvGrpSpPr>
      <p:grpSpPr>
        <a:xfrm>
          <a:off x="0" y="0"/>
          <a:ext cx="0" cy="0"/>
          <a:chOff x="0" y="0"/>
          <a:chExt cx="0" cy="0"/>
        </a:xfrm>
      </p:grpSpPr>
      <p:grpSp>
        <p:nvGrpSpPr>
          <p:cNvPr name="Group 2" id="2"/>
          <p:cNvGrpSpPr/>
          <p:nvPr/>
        </p:nvGrpSpPr>
        <p:grpSpPr>
          <a:xfrm rot="0">
            <a:off x="12198528" y="0"/>
            <a:ext cx="6089472" cy="10287000"/>
            <a:chOff x="0" y="0"/>
            <a:chExt cx="1603812" cy="2709333"/>
          </a:xfrm>
        </p:grpSpPr>
        <p:sp>
          <p:nvSpPr>
            <p:cNvPr name="Freeform 3" id="3"/>
            <p:cNvSpPr/>
            <p:nvPr/>
          </p:nvSpPr>
          <p:spPr>
            <a:xfrm flipH="false" flipV="false" rot="0">
              <a:off x="0" y="0"/>
              <a:ext cx="1603812" cy="2709333"/>
            </a:xfrm>
            <a:custGeom>
              <a:avLst/>
              <a:gdLst/>
              <a:ahLst/>
              <a:cxnLst/>
              <a:rect r="r" b="b" t="t" l="l"/>
              <a:pathLst>
                <a:path h="2709333" w="1603812">
                  <a:moveTo>
                    <a:pt x="0" y="0"/>
                  </a:moveTo>
                  <a:lnTo>
                    <a:pt x="1603812" y="0"/>
                  </a:lnTo>
                  <a:lnTo>
                    <a:pt x="1603812" y="2709333"/>
                  </a:lnTo>
                  <a:lnTo>
                    <a:pt x="0" y="2709333"/>
                  </a:lnTo>
                  <a:close/>
                </a:path>
              </a:pathLst>
            </a:custGeom>
            <a:solidFill>
              <a:srgbClr val="D8D0BC"/>
            </a:solidFill>
          </p:spPr>
        </p:sp>
        <p:sp>
          <p:nvSpPr>
            <p:cNvPr name="TextBox 4" id="4"/>
            <p:cNvSpPr txBox="true"/>
            <p:nvPr/>
          </p:nvSpPr>
          <p:spPr>
            <a:xfrm>
              <a:off x="0" y="-38100"/>
              <a:ext cx="1603812" cy="2747433"/>
            </a:xfrm>
            <a:prstGeom prst="rect">
              <a:avLst/>
            </a:prstGeom>
          </p:spPr>
          <p:txBody>
            <a:bodyPr anchor="ctr" rtlCol="false" tIns="50800" lIns="50800" bIns="50800" rIns="50800"/>
            <a:lstStyle/>
            <a:p>
              <a:pPr algn="ctr">
                <a:lnSpc>
                  <a:spcPts val="3080"/>
                </a:lnSpc>
              </a:pPr>
            </a:p>
          </p:txBody>
        </p:sp>
      </p:grpSp>
      <p:grpSp>
        <p:nvGrpSpPr>
          <p:cNvPr name="Group 5" id="5"/>
          <p:cNvGrpSpPr/>
          <p:nvPr/>
        </p:nvGrpSpPr>
        <p:grpSpPr>
          <a:xfrm rot="0">
            <a:off x="-11284" y="9258300"/>
            <a:ext cx="18299284" cy="1028700"/>
            <a:chOff x="0" y="0"/>
            <a:chExt cx="13805243" cy="776066"/>
          </a:xfrm>
        </p:grpSpPr>
        <p:sp>
          <p:nvSpPr>
            <p:cNvPr name="Freeform 6" id="6"/>
            <p:cNvSpPr/>
            <p:nvPr/>
          </p:nvSpPr>
          <p:spPr>
            <a:xfrm flipH="false" flipV="false" rot="0">
              <a:off x="0" y="0"/>
              <a:ext cx="13805243" cy="776066"/>
            </a:xfrm>
            <a:custGeom>
              <a:avLst/>
              <a:gdLst/>
              <a:ahLst/>
              <a:cxnLst/>
              <a:rect r="r" b="b" t="t" l="l"/>
              <a:pathLst>
                <a:path h="776066" w="13805243">
                  <a:moveTo>
                    <a:pt x="0" y="0"/>
                  </a:moveTo>
                  <a:lnTo>
                    <a:pt x="13805243" y="0"/>
                  </a:lnTo>
                  <a:lnTo>
                    <a:pt x="13805243" y="776066"/>
                  </a:lnTo>
                  <a:lnTo>
                    <a:pt x="0" y="776066"/>
                  </a:lnTo>
                  <a:close/>
                </a:path>
              </a:pathLst>
            </a:custGeom>
            <a:solidFill>
              <a:srgbClr val="523E27"/>
            </a:solidFill>
            <a:ln cap="sq">
              <a:noFill/>
              <a:prstDash val="sysDot"/>
              <a:miter/>
            </a:ln>
          </p:spPr>
        </p:sp>
        <p:sp>
          <p:nvSpPr>
            <p:cNvPr name="TextBox 7" id="7"/>
            <p:cNvSpPr txBox="true"/>
            <p:nvPr/>
          </p:nvSpPr>
          <p:spPr>
            <a:xfrm>
              <a:off x="0" y="-38100"/>
              <a:ext cx="13805243" cy="814166"/>
            </a:xfrm>
            <a:prstGeom prst="rect">
              <a:avLst/>
            </a:prstGeom>
          </p:spPr>
          <p:txBody>
            <a:bodyPr anchor="ctr" rtlCol="false" tIns="254000" lIns="254000" bIns="254000" rIns="254000"/>
            <a:lstStyle/>
            <a:p>
              <a:pPr algn="ctr">
                <a:lnSpc>
                  <a:spcPts val="2520"/>
                </a:lnSpc>
              </a:pPr>
              <a:r>
                <a:rPr lang="en-US" sz="1800">
                  <a:solidFill>
                    <a:srgbClr val="FFFFFF"/>
                  </a:solidFill>
                  <a:latin typeface="Inter"/>
                </a:rPr>
                <a:t>“1 in every 8 people in the world live with a mental disorder” - World Health Organization (WHO)</a:t>
              </a:r>
            </a:p>
          </p:txBody>
        </p:sp>
      </p:grpSp>
      <p:sp>
        <p:nvSpPr>
          <p:cNvPr name="Freeform 8" id="8"/>
          <p:cNvSpPr/>
          <p:nvPr/>
        </p:nvSpPr>
        <p:spPr>
          <a:xfrm flipH="false" flipV="false" rot="0">
            <a:off x="12793583" y="1028700"/>
            <a:ext cx="4899362" cy="7339869"/>
          </a:xfrm>
          <a:custGeom>
            <a:avLst/>
            <a:gdLst/>
            <a:ahLst/>
            <a:cxnLst/>
            <a:rect r="r" b="b" t="t" l="l"/>
            <a:pathLst>
              <a:path h="7339869" w="4899362">
                <a:moveTo>
                  <a:pt x="0" y="0"/>
                </a:moveTo>
                <a:lnTo>
                  <a:pt x="4899362" y="0"/>
                </a:lnTo>
                <a:lnTo>
                  <a:pt x="4899362" y="7339869"/>
                </a:lnTo>
                <a:lnTo>
                  <a:pt x="0" y="7339869"/>
                </a:lnTo>
                <a:lnTo>
                  <a:pt x="0" y="0"/>
                </a:lnTo>
                <a:close/>
              </a:path>
            </a:pathLst>
          </a:custGeom>
          <a:blipFill>
            <a:blip r:embed="rId2"/>
            <a:stretch>
              <a:fillRect l="0" t="0" r="0" b="0"/>
            </a:stretch>
          </a:blipFill>
        </p:spPr>
      </p:sp>
      <p:sp>
        <p:nvSpPr>
          <p:cNvPr name="Freeform 9" id="9"/>
          <p:cNvSpPr/>
          <p:nvPr/>
        </p:nvSpPr>
        <p:spPr>
          <a:xfrm flipH="false" flipV="false" rot="0">
            <a:off x="14403591" y="9465754"/>
            <a:ext cx="695687" cy="613793"/>
          </a:xfrm>
          <a:custGeom>
            <a:avLst/>
            <a:gdLst/>
            <a:ahLst/>
            <a:cxnLst/>
            <a:rect r="r" b="b" t="t" l="l"/>
            <a:pathLst>
              <a:path h="613793" w="695687">
                <a:moveTo>
                  <a:pt x="0" y="0"/>
                </a:moveTo>
                <a:lnTo>
                  <a:pt x="695687" y="0"/>
                </a:lnTo>
                <a:lnTo>
                  <a:pt x="695687" y="613792"/>
                </a:lnTo>
                <a:lnTo>
                  <a:pt x="0" y="613792"/>
                </a:lnTo>
                <a:lnTo>
                  <a:pt x="0" y="0"/>
                </a:lnTo>
                <a:close/>
              </a:path>
            </a:pathLst>
          </a:custGeom>
          <a:blipFill>
            <a:blip r:embed="rId3"/>
            <a:stretch>
              <a:fillRect l="0" t="0" r="0" b="0"/>
            </a:stretch>
          </a:blipFill>
        </p:spPr>
      </p:sp>
      <p:sp>
        <p:nvSpPr>
          <p:cNvPr name="TextBox 10" id="10"/>
          <p:cNvSpPr txBox="true"/>
          <p:nvPr/>
        </p:nvSpPr>
        <p:spPr>
          <a:xfrm rot="0">
            <a:off x="1518214" y="2114151"/>
            <a:ext cx="6910589" cy="990600"/>
          </a:xfrm>
          <a:prstGeom prst="rect">
            <a:avLst/>
          </a:prstGeom>
        </p:spPr>
        <p:txBody>
          <a:bodyPr anchor="t" rtlCol="false" tIns="0" lIns="0" bIns="0" rIns="0">
            <a:spAutoFit/>
          </a:bodyPr>
          <a:lstStyle/>
          <a:p>
            <a:pPr>
              <a:lnSpc>
                <a:spcPts val="7799"/>
              </a:lnSpc>
            </a:pPr>
            <a:r>
              <a:rPr lang="en-US" sz="6499">
                <a:solidFill>
                  <a:srgbClr val="D8D0BC"/>
                </a:solidFill>
                <a:latin typeface="Barlow Bold"/>
              </a:rPr>
              <a:t>MOTIVATION</a:t>
            </a:r>
          </a:p>
        </p:txBody>
      </p:sp>
      <p:sp>
        <p:nvSpPr>
          <p:cNvPr name="TextBox 11" id="11"/>
          <p:cNvSpPr txBox="true"/>
          <p:nvPr/>
        </p:nvSpPr>
        <p:spPr>
          <a:xfrm rot="0">
            <a:off x="1028700" y="3411278"/>
            <a:ext cx="9127939" cy="4752046"/>
          </a:xfrm>
          <a:prstGeom prst="rect">
            <a:avLst/>
          </a:prstGeom>
        </p:spPr>
        <p:txBody>
          <a:bodyPr anchor="t" rtlCol="false" tIns="0" lIns="0" bIns="0" rIns="0">
            <a:spAutoFit/>
          </a:bodyPr>
          <a:lstStyle/>
          <a:p>
            <a:pPr marL="725303" indent="-362652" lvl="1">
              <a:lnSpc>
                <a:spcPts val="4703"/>
              </a:lnSpc>
              <a:spcBef>
                <a:spcPct val="0"/>
              </a:spcBef>
              <a:buFont typeface="Arial"/>
              <a:buChar char="•"/>
            </a:pPr>
            <a:r>
              <a:rPr lang="en-US" sz="3359">
                <a:solidFill>
                  <a:srgbClr val="D8D0BC"/>
                </a:solidFill>
                <a:latin typeface="Inter"/>
              </a:rPr>
              <a:t>Constant increment </a:t>
            </a:r>
            <a:r>
              <a:rPr lang="en-US" sz="3359">
                <a:solidFill>
                  <a:srgbClr val="D8D0BC"/>
                </a:solidFill>
                <a:latin typeface="Inter"/>
              </a:rPr>
              <a:t>of psychiatric disorders globally.</a:t>
            </a:r>
          </a:p>
          <a:p>
            <a:pPr marL="725303" indent="-362652" lvl="1">
              <a:lnSpc>
                <a:spcPts val="4703"/>
              </a:lnSpc>
              <a:spcBef>
                <a:spcPct val="0"/>
              </a:spcBef>
              <a:buFont typeface="Arial"/>
              <a:buChar char="•"/>
            </a:pPr>
            <a:r>
              <a:rPr lang="en-US" sz="3359">
                <a:solidFill>
                  <a:srgbClr val="D8D0BC"/>
                </a:solidFill>
                <a:latin typeface="Inter"/>
              </a:rPr>
              <a:t>Limited accessibility to accurate diagnostic tools.</a:t>
            </a:r>
          </a:p>
          <a:p>
            <a:pPr marL="725303" indent="-362652" lvl="1">
              <a:lnSpc>
                <a:spcPts val="4703"/>
              </a:lnSpc>
              <a:spcBef>
                <a:spcPct val="0"/>
              </a:spcBef>
              <a:buFont typeface="Arial"/>
              <a:buChar char="•"/>
            </a:pPr>
            <a:r>
              <a:rPr lang="en-US" sz="3359">
                <a:solidFill>
                  <a:srgbClr val="D8D0BC"/>
                </a:solidFill>
                <a:latin typeface="Inter"/>
              </a:rPr>
              <a:t>Potential impact of advanced technology on diagnosis and treatment.</a:t>
            </a:r>
          </a:p>
          <a:p>
            <a:pPr marL="725303" indent="-362652" lvl="1">
              <a:lnSpc>
                <a:spcPts val="4703"/>
              </a:lnSpc>
              <a:spcBef>
                <a:spcPct val="0"/>
              </a:spcBef>
              <a:buFont typeface="Arial"/>
              <a:buChar char="•"/>
            </a:pPr>
            <a:r>
              <a:rPr lang="en-US" sz="3359">
                <a:solidFill>
                  <a:srgbClr val="D8D0BC"/>
                </a:solidFill>
                <a:latin typeface="Inter"/>
              </a:rPr>
              <a:t>Lack of automated systems for the detection of mental health issues </a:t>
            </a:r>
          </a:p>
        </p:txBody>
      </p:sp>
      <p:sp>
        <p:nvSpPr>
          <p:cNvPr name="Freeform 12" id="12"/>
          <p:cNvSpPr/>
          <p:nvPr/>
        </p:nvSpPr>
        <p:spPr>
          <a:xfrm flipH="false" flipV="false" rot="0">
            <a:off x="1518214" y="1028700"/>
            <a:ext cx="872914" cy="782349"/>
          </a:xfrm>
          <a:custGeom>
            <a:avLst/>
            <a:gdLst/>
            <a:ahLst/>
            <a:cxnLst/>
            <a:rect r="r" b="b" t="t" l="l"/>
            <a:pathLst>
              <a:path h="782349" w="872914">
                <a:moveTo>
                  <a:pt x="0" y="0"/>
                </a:moveTo>
                <a:lnTo>
                  <a:pt x="872915" y="0"/>
                </a:lnTo>
                <a:lnTo>
                  <a:pt x="872915" y="782349"/>
                </a:lnTo>
                <a:lnTo>
                  <a:pt x="0" y="7823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23E27"/>
        </a:solidFill>
      </p:bgPr>
    </p:bg>
    <p:spTree>
      <p:nvGrpSpPr>
        <p:cNvPr id="1" name=""/>
        <p:cNvGrpSpPr/>
        <p:nvPr/>
      </p:nvGrpSpPr>
      <p:grpSpPr>
        <a:xfrm>
          <a:off x="0" y="0"/>
          <a:ext cx="0" cy="0"/>
          <a:chOff x="0" y="0"/>
          <a:chExt cx="0" cy="0"/>
        </a:xfrm>
      </p:grpSpPr>
      <p:grpSp>
        <p:nvGrpSpPr>
          <p:cNvPr name="Group 2" id="2"/>
          <p:cNvGrpSpPr/>
          <p:nvPr/>
        </p:nvGrpSpPr>
        <p:grpSpPr>
          <a:xfrm rot="0">
            <a:off x="514350" y="485775"/>
            <a:ext cx="17259300" cy="9286429"/>
            <a:chOff x="0" y="0"/>
            <a:chExt cx="4545659" cy="2445808"/>
          </a:xfrm>
        </p:grpSpPr>
        <p:sp>
          <p:nvSpPr>
            <p:cNvPr name="Freeform 3" id="3"/>
            <p:cNvSpPr/>
            <p:nvPr/>
          </p:nvSpPr>
          <p:spPr>
            <a:xfrm flipH="false" flipV="false" rot="0">
              <a:off x="0" y="0"/>
              <a:ext cx="4545659" cy="2445808"/>
            </a:xfrm>
            <a:custGeom>
              <a:avLst/>
              <a:gdLst/>
              <a:ahLst/>
              <a:cxnLst/>
              <a:rect r="r" b="b" t="t" l="l"/>
              <a:pathLst>
                <a:path h="2445808" w="4545659">
                  <a:moveTo>
                    <a:pt x="0" y="0"/>
                  </a:moveTo>
                  <a:lnTo>
                    <a:pt x="4545659" y="0"/>
                  </a:lnTo>
                  <a:lnTo>
                    <a:pt x="4545659" y="2445808"/>
                  </a:lnTo>
                  <a:lnTo>
                    <a:pt x="0" y="2445808"/>
                  </a:lnTo>
                  <a:close/>
                </a:path>
              </a:pathLst>
            </a:custGeom>
            <a:solidFill>
              <a:srgbClr val="FFFFFF"/>
            </a:solidFill>
          </p:spPr>
        </p:sp>
        <p:sp>
          <p:nvSpPr>
            <p:cNvPr name="TextBox 4" id="4"/>
            <p:cNvSpPr txBox="true"/>
            <p:nvPr/>
          </p:nvSpPr>
          <p:spPr>
            <a:xfrm>
              <a:off x="0" y="-57150"/>
              <a:ext cx="4545659" cy="2502958"/>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663946" y="2632077"/>
            <a:ext cx="7344553" cy="2420619"/>
            <a:chOff x="0" y="0"/>
            <a:chExt cx="3329265" cy="1097260"/>
          </a:xfrm>
        </p:grpSpPr>
        <p:sp>
          <p:nvSpPr>
            <p:cNvPr name="Freeform 6" id="6"/>
            <p:cNvSpPr/>
            <p:nvPr/>
          </p:nvSpPr>
          <p:spPr>
            <a:xfrm flipH="false" flipV="false" rot="0">
              <a:off x="0" y="0"/>
              <a:ext cx="3329265" cy="1097260"/>
            </a:xfrm>
            <a:custGeom>
              <a:avLst/>
              <a:gdLst/>
              <a:ahLst/>
              <a:cxnLst/>
              <a:rect r="r" b="b" t="t" l="l"/>
              <a:pathLst>
                <a:path h="1097260" w="3329265">
                  <a:moveTo>
                    <a:pt x="21082" y="0"/>
                  </a:moveTo>
                  <a:lnTo>
                    <a:pt x="3308183" y="0"/>
                  </a:lnTo>
                  <a:cubicBezTo>
                    <a:pt x="3313774" y="0"/>
                    <a:pt x="3319137" y="2221"/>
                    <a:pt x="3323090" y="6175"/>
                  </a:cubicBezTo>
                  <a:cubicBezTo>
                    <a:pt x="3327044" y="10128"/>
                    <a:pt x="3329265" y="15491"/>
                    <a:pt x="3329265" y="21082"/>
                  </a:cubicBezTo>
                  <a:lnTo>
                    <a:pt x="3329265" y="1076178"/>
                  </a:lnTo>
                  <a:cubicBezTo>
                    <a:pt x="3329265" y="1087821"/>
                    <a:pt x="3319826" y="1097260"/>
                    <a:pt x="3308183" y="1097260"/>
                  </a:cubicBezTo>
                  <a:lnTo>
                    <a:pt x="21082" y="1097260"/>
                  </a:lnTo>
                  <a:cubicBezTo>
                    <a:pt x="15491" y="1097260"/>
                    <a:pt x="10128" y="1095039"/>
                    <a:pt x="6175" y="1091085"/>
                  </a:cubicBezTo>
                  <a:cubicBezTo>
                    <a:pt x="2221" y="1087131"/>
                    <a:pt x="0" y="1081769"/>
                    <a:pt x="0" y="1076178"/>
                  </a:cubicBezTo>
                  <a:lnTo>
                    <a:pt x="0" y="21082"/>
                  </a:lnTo>
                  <a:cubicBezTo>
                    <a:pt x="0" y="9439"/>
                    <a:pt x="9439" y="0"/>
                    <a:pt x="21082" y="0"/>
                  </a:cubicBezTo>
                  <a:close/>
                </a:path>
              </a:pathLst>
            </a:custGeom>
            <a:solidFill>
              <a:srgbClr val="D8D0BC"/>
            </a:solidFill>
          </p:spPr>
        </p:sp>
        <p:sp>
          <p:nvSpPr>
            <p:cNvPr name="TextBox 7" id="7"/>
            <p:cNvSpPr txBox="true"/>
            <p:nvPr/>
          </p:nvSpPr>
          <p:spPr>
            <a:xfrm>
              <a:off x="0" y="-38100"/>
              <a:ext cx="3329265" cy="1135360"/>
            </a:xfrm>
            <a:prstGeom prst="rect">
              <a:avLst/>
            </a:prstGeom>
          </p:spPr>
          <p:txBody>
            <a:bodyPr anchor="ctr" rtlCol="false" tIns="254000" lIns="254000" bIns="254000" rIns="254000"/>
            <a:lstStyle/>
            <a:p>
              <a:pPr algn="ctr">
                <a:lnSpc>
                  <a:spcPts val="3079"/>
                </a:lnSpc>
              </a:pPr>
              <a:r>
                <a:rPr lang="en-US" sz="2199">
                  <a:solidFill>
                    <a:srgbClr val="393633"/>
                  </a:solidFill>
                  <a:latin typeface="Inter"/>
                </a:rPr>
                <a:t>Saidi, A., Othman, S. B., &amp; Saoud, S. B. (2020). “Hybrid CNN-SVM classifier for efficient depression detection system.” 2020 4th International Conference on Advanced Systems and Emergent Technologies (IC_ASET).</a:t>
              </a:r>
            </a:p>
          </p:txBody>
        </p:sp>
      </p:grpSp>
      <p:sp>
        <p:nvSpPr>
          <p:cNvPr name="Freeform 8" id="8"/>
          <p:cNvSpPr/>
          <p:nvPr/>
        </p:nvSpPr>
        <p:spPr>
          <a:xfrm flipH="false" flipV="false" rot="0">
            <a:off x="1669062" y="1237371"/>
            <a:ext cx="872914" cy="782349"/>
          </a:xfrm>
          <a:custGeom>
            <a:avLst/>
            <a:gdLst/>
            <a:ahLst/>
            <a:cxnLst/>
            <a:rect r="r" b="b" t="t" l="l"/>
            <a:pathLst>
              <a:path h="782349" w="872914">
                <a:moveTo>
                  <a:pt x="0" y="0"/>
                </a:moveTo>
                <a:lnTo>
                  <a:pt x="872914" y="0"/>
                </a:lnTo>
                <a:lnTo>
                  <a:pt x="872914" y="782349"/>
                </a:lnTo>
                <a:lnTo>
                  <a:pt x="0" y="782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9243361" y="2629566"/>
            <a:ext cx="7344553" cy="2811144"/>
            <a:chOff x="0" y="0"/>
            <a:chExt cx="3329265" cy="1274284"/>
          </a:xfrm>
        </p:grpSpPr>
        <p:sp>
          <p:nvSpPr>
            <p:cNvPr name="Freeform 10" id="10"/>
            <p:cNvSpPr/>
            <p:nvPr/>
          </p:nvSpPr>
          <p:spPr>
            <a:xfrm flipH="false" flipV="false" rot="0">
              <a:off x="0" y="0"/>
              <a:ext cx="3329265" cy="1274284"/>
            </a:xfrm>
            <a:custGeom>
              <a:avLst/>
              <a:gdLst/>
              <a:ahLst/>
              <a:cxnLst/>
              <a:rect r="r" b="b" t="t" l="l"/>
              <a:pathLst>
                <a:path h="1274284" w="3329265">
                  <a:moveTo>
                    <a:pt x="21082" y="0"/>
                  </a:moveTo>
                  <a:lnTo>
                    <a:pt x="3308183" y="0"/>
                  </a:lnTo>
                  <a:cubicBezTo>
                    <a:pt x="3313774" y="0"/>
                    <a:pt x="3319137" y="2221"/>
                    <a:pt x="3323090" y="6175"/>
                  </a:cubicBezTo>
                  <a:cubicBezTo>
                    <a:pt x="3327044" y="10128"/>
                    <a:pt x="3329265" y="15491"/>
                    <a:pt x="3329265" y="21082"/>
                  </a:cubicBezTo>
                  <a:lnTo>
                    <a:pt x="3329265" y="1253202"/>
                  </a:lnTo>
                  <a:cubicBezTo>
                    <a:pt x="3329265" y="1264845"/>
                    <a:pt x="3319826" y="1274284"/>
                    <a:pt x="3308183" y="1274284"/>
                  </a:cubicBezTo>
                  <a:lnTo>
                    <a:pt x="21082" y="1274284"/>
                  </a:lnTo>
                  <a:cubicBezTo>
                    <a:pt x="15491" y="1274284"/>
                    <a:pt x="10128" y="1272063"/>
                    <a:pt x="6175" y="1268109"/>
                  </a:cubicBezTo>
                  <a:cubicBezTo>
                    <a:pt x="2221" y="1264155"/>
                    <a:pt x="0" y="1258793"/>
                    <a:pt x="0" y="1253202"/>
                  </a:cubicBezTo>
                  <a:lnTo>
                    <a:pt x="0" y="21082"/>
                  </a:lnTo>
                  <a:cubicBezTo>
                    <a:pt x="0" y="9439"/>
                    <a:pt x="9439" y="0"/>
                    <a:pt x="21082" y="0"/>
                  </a:cubicBezTo>
                  <a:close/>
                </a:path>
              </a:pathLst>
            </a:custGeom>
            <a:solidFill>
              <a:srgbClr val="D8D0BC"/>
            </a:solidFill>
          </p:spPr>
        </p:sp>
        <p:sp>
          <p:nvSpPr>
            <p:cNvPr name="TextBox 11" id="11"/>
            <p:cNvSpPr txBox="true"/>
            <p:nvPr/>
          </p:nvSpPr>
          <p:spPr>
            <a:xfrm>
              <a:off x="0" y="-38100"/>
              <a:ext cx="3329265" cy="1312384"/>
            </a:xfrm>
            <a:prstGeom prst="rect">
              <a:avLst/>
            </a:prstGeom>
          </p:spPr>
          <p:txBody>
            <a:bodyPr anchor="ctr" rtlCol="false" tIns="254000" lIns="254000" bIns="254000" rIns="254000"/>
            <a:lstStyle/>
            <a:p>
              <a:pPr algn="ctr">
                <a:lnSpc>
                  <a:spcPts val="3079"/>
                </a:lnSpc>
              </a:pPr>
              <a:r>
                <a:rPr lang="en-US" sz="2199">
                  <a:solidFill>
                    <a:srgbClr val="393633"/>
                  </a:solidFill>
                  <a:latin typeface="Inter"/>
                </a:rPr>
                <a:t>Hossain Shuvo, M. M., Ahmed, N., Nouduri, K., &amp; Palaniappan, K. (2020). A Hybrid Approach for Human Activity Recognition with Support Vector Machine and 1D Convolutional Neural Network. 2020 IEEE Applied Imagery Pattern Recognition Workshop (AIPR).</a:t>
              </a:r>
            </a:p>
          </p:txBody>
        </p:sp>
      </p:grpSp>
      <p:grpSp>
        <p:nvGrpSpPr>
          <p:cNvPr name="Group 12" id="12"/>
          <p:cNvGrpSpPr/>
          <p:nvPr/>
        </p:nvGrpSpPr>
        <p:grpSpPr>
          <a:xfrm rot="0">
            <a:off x="9243361" y="5583586"/>
            <a:ext cx="7344553" cy="2811144"/>
            <a:chOff x="0" y="0"/>
            <a:chExt cx="3329265" cy="1274284"/>
          </a:xfrm>
        </p:grpSpPr>
        <p:sp>
          <p:nvSpPr>
            <p:cNvPr name="Freeform 13" id="13"/>
            <p:cNvSpPr/>
            <p:nvPr/>
          </p:nvSpPr>
          <p:spPr>
            <a:xfrm flipH="false" flipV="false" rot="0">
              <a:off x="0" y="0"/>
              <a:ext cx="3329265" cy="1274284"/>
            </a:xfrm>
            <a:custGeom>
              <a:avLst/>
              <a:gdLst/>
              <a:ahLst/>
              <a:cxnLst/>
              <a:rect r="r" b="b" t="t" l="l"/>
              <a:pathLst>
                <a:path h="1274284" w="3329265">
                  <a:moveTo>
                    <a:pt x="21082" y="0"/>
                  </a:moveTo>
                  <a:lnTo>
                    <a:pt x="3308183" y="0"/>
                  </a:lnTo>
                  <a:cubicBezTo>
                    <a:pt x="3313774" y="0"/>
                    <a:pt x="3319137" y="2221"/>
                    <a:pt x="3323090" y="6175"/>
                  </a:cubicBezTo>
                  <a:cubicBezTo>
                    <a:pt x="3327044" y="10128"/>
                    <a:pt x="3329265" y="15491"/>
                    <a:pt x="3329265" y="21082"/>
                  </a:cubicBezTo>
                  <a:lnTo>
                    <a:pt x="3329265" y="1253202"/>
                  </a:lnTo>
                  <a:cubicBezTo>
                    <a:pt x="3329265" y="1264845"/>
                    <a:pt x="3319826" y="1274284"/>
                    <a:pt x="3308183" y="1274284"/>
                  </a:cubicBezTo>
                  <a:lnTo>
                    <a:pt x="21082" y="1274284"/>
                  </a:lnTo>
                  <a:cubicBezTo>
                    <a:pt x="15491" y="1274284"/>
                    <a:pt x="10128" y="1272063"/>
                    <a:pt x="6175" y="1268109"/>
                  </a:cubicBezTo>
                  <a:cubicBezTo>
                    <a:pt x="2221" y="1264155"/>
                    <a:pt x="0" y="1258793"/>
                    <a:pt x="0" y="1253202"/>
                  </a:cubicBezTo>
                  <a:lnTo>
                    <a:pt x="0" y="21082"/>
                  </a:lnTo>
                  <a:cubicBezTo>
                    <a:pt x="0" y="9439"/>
                    <a:pt x="9439" y="0"/>
                    <a:pt x="21082" y="0"/>
                  </a:cubicBezTo>
                  <a:close/>
                </a:path>
              </a:pathLst>
            </a:custGeom>
            <a:solidFill>
              <a:srgbClr val="D8D0BC"/>
            </a:solidFill>
          </p:spPr>
        </p:sp>
        <p:sp>
          <p:nvSpPr>
            <p:cNvPr name="TextBox 14" id="14"/>
            <p:cNvSpPr txBox="true"/>
            <p:nvPr/>
          </p:nvSpPr>
          <p:spPr>
            <a:xfrm>
              <a:off x="0" y="-38100"/>
              <a:ext cx="3329265" cy="1312384"/>
            </a:xfrm>
            <a:prstGeom prst="rect">
              <a:avLst/>
            </a:prstGeom>
          </p:spPr>
          <p:txBody>
            <a:bodyPr anchor="ctr" rtlCol="false" tIns="254000" lIns="254000" bIns="254000" rIns="254000"/>
            <a:lstStyle/>
            <a:p>
              <a:pPr algn="ctr">
                <a:lnSpc>
                  <a:spcPts val="3079"/>
                </a:lnSpc>
              </a:pPr>
              <a:r>
                <a:rPr lang="en-US" sz="2199">
                  <a:solidFill>
                    <a:srgbClr val="393633"/>
                  </a:solidFill>
                  <a:latin typeface="Inter"/>
                </a:rPr>
                <a:t>Hu, M., Sim, K., Zhou, J. H., Jiang, X., &amp; Guan, C. (2020). “Brain MRI-based 3D Convolutional Neural Networks for Classification of Schizophrenia and Controls.” 2020 42nd Annual International Conference of the IEEE Engineering in Medicine &amp; Biology Society (EMBC).</a:t>
              </a:r>
            </a:p>
          </p:txBody>
        </p:sp>
      </p:grpSp>
      <p:grpSp>
        <p:nvGrpSpPr>
          <p:cNvPr name="Group 15" id="15"/>
          <p:cNvGrpSpPr/>
          <p:nvPr/>
        </p:nvGrpSpPr>
        <p:grpSpPr>
          <a:xfrm rot="0">
            <a:off x="1669062" y="5247959"/>
            <a:ext cx="7344553" cy="3201669"/>
            <a:chOff x="0" y="0"/>
            <a:chExt cx="3329265" cy="1451308"/>
          </a:xfrm>
        </p:grpSpPr>
        <p:sp>
          <p:nvSpPr>
            <p:cNvPr name="Freeform 16" id="16"/>
            <p:cNvSpPr/>
            <p:nvPr/>
          </p:nvSpPr>
          <p:spPr>
            <a:xfrm flipH="false" flipV="false" rot="0">
              <a:off x="0" y="0"/>
              <a:ext cx="3329265" cy="1451308"/>
            </a:xfrm>
            <a:custGeom>
              <a:avLst/>
              <a:gdLst/>
              <a:ahLst/>
              <a:cxnLst/>
              <a:rect r="r" b="b" t="t" l="l"/>
              <a:pathLst>
                <a:path h="1451308" w="3329265">
                  <a:moveTo>
                    <a:pt x="21082" y="0"/>
                  </a:moveTo>
                  <a:lnTo>
                    <a:pt x="3308183" y="0"/>
                  </a:lnTo>
                  <a:cubicBezTo>
                    <a:pt x="3313774" y="0"/>
                    <a:pt x="3319137" y="2221"/>
                    <a:pt x="3323090" y="6175"/>
                  </a:cubicBezTo>
                  <a:cubicBezTo>
                    <a:pt x="3327044" y="10128"/>
                    <a:pt x="3329265" y="15491"/>
                    <a:pt x="3329265" y="21082"/>
                  </a:cubicBezTo>
                  <a:lnTo>
                    <a:pt x="3329265" y="1430226"/>
                  </a:lnTo>
                  <a:cubicBezTo>
                    <a:pt x="3329265" y="1441869"/>
                    <a:pt x="3319826" y="1451308"/>
                    <a:pt x="3308183" y="1451308"/>
                  </a:cubicBezTo>
                  <a:lnTo>
                    <a:pt x="21082" y="1451308"/>
                  </a:lnTo>
                  <a:cubicBezTo>
                    <a:pt x="15491" y="1451308"/>
                    <a:pt x="10128" y="1449086"/>
                    <a:pt x="6175" y="1445133"/>
                  </a:cubicBezTo>
                  <a:cubicBezTo>
                    <a:pt x="2221" y="1441179"/>
                    <a:pt x="0" y="1435817"/>
                    <a:pt x="0" y="1430226"/>
                  </a:cubicBezTo>
                  <a:lnTo>
                    <a:pt x="0" y="21082"/>
                  </a:lnTo>
                  <a:cubicBezTo>
                    <a:pt x="0" y="9439"/>
                    <a:pt x="9439" y="0"/>
                    <a:pt x="21082" y="0"/>
                  </a:cubicBezTo>
                  <a:close/>
                </a:path>
              </a:pathLst>
            </a:custGeom>
            <a:solidFill>
              <a:srgbClr val="D8D0BC"/>
            </a:solidFill>
          </p:spPr>
        </p:sp>
        <p:sp>
          <p:nvSpPr>
            <p:cNvPr name="TextBox 17" id="17"/>
            <p:cNvSpPr txBox="true"/>
            <p:nvPr/>
          </p:nvSpPr>
          <p:spPr>
            <a:xfrm>
              <a:off x="0" y="-38100"/>
              <a:ext cx="3329265" cy="1489408"/>
            </a:xfrm>
            <a:prstGeom prst="rect">
              <a:avLst/>
            </a:prstGeom>
          </p:spPr>
          <p:txBody>
            <a:bodyPr anchor="ctr" rtlCol="false" tIns="254000" lIns="254000" bIns="254000" rIns="254000"/>
            <a:lstStyle/>
            <a:p>
              <a:pPr algn="ctr">
                <a:lnSpc>
                  <a:spcPts val="3079"/>
                </a:lnSpc>
              </a:pPr>
              <a:r>
                <a:rPr lang="en-US" sz="2199">
                  <a:solidFill>
                    <a:srgbClr val="393633"/>
                  </a:solidFill>
                  <a:latin typeface="Inter"/>
                </a:rPr>
                <a:t>Ming-Hsien Hiesh, Lam, Y.-Y. A., Chia-Ping Shen, Wei Chen, Feng-Shen Lin, Hsiao-Ya Sung, … Feipei Lai. (2013). Classification of schizophrenia using Genetic Algorithm-Support Vector Machine (GA-SVM). 2013 35th Annual International Conference of the IEEE Engineering in Medicine and Biology Society (EMBC).</a:t>
              </a:r>
            </a:p>
          </p:txBody>
        </p:sp>
      </p:grpSp>
      <p:sp>
        <p:nvSpPr>
          <p:cNvPr name="Freeform 18" id="18"/>
          <p:cNvSpPr/>
          <p:nvPr/>
        </p:nvSpPr>
        <p:spPr>
          <a:xfrm flipH="false" flipV="false" rot="0">
            <a:off x="15506073" y="8535094"/>
            <a:ext cx="1753227" cy="723206"/>
          </a:xfrm>
          <a:custGeom>
            <a:avLst/>
            <a:gdLst/>
            <a:ahLst/>
            <a:cxnLst/>
            <a:rect r="r" b="b" t="t" l="l"/>
            <a:pathLst>
              <a:path h="723206" w="1753227">
                <a:moveTo>
                  <a:pt x="0" y="0"/>
                </a:moveTo>
                <a:lnTo>
                  <a:pt x="1753227" y="0"/>
                </a:lnTo>
                <a:lnTo>
                  <a:pt x="1753227" y="723206"/>
                </a:lnTo>
                <a:lnTo>
                  <a:pt x="0" y="7232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2731399" y="1195158"/>
            <a:ext cx="6271985" cy="857250"/>
          </a:xfrm>
          <a:prstGeom prst="rect">
            <a:avLst/>
          </a:prstGeom>
        </p:spPr>
        <p:txBody>
          <a:bodyPr anchor="t" rtlCol="false" tIns="0" lIns="0" bIns="0" rIns="0">
            <a:spAutoFit/>
          </a:bodyPr>
          <a:lstStyle/>
          <a:p>
            <a:pPr algn="l">
              <a:lnSpc>
                <a:spcPts val="6720"/>
              </a:lnSpc>
            </a:pPr>
            <a:r>
              <a:rPr lang="en-US" sz="5600">
                <a:solidFill>
                  <a:srgbClr val="C48C43"/>
                </a:solidFill>
                <a:latin typeface="Barlow Bold"/>
              </a:rPr>
              <a:t>RELATED WORKS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8D0BC"/>
        </a:solidFill>
      </p:bgPr>
    </p:bg>
    <p:spTree>
      <p:nvGrpSpPr>
        <p:cNvPr id="1" name=""/>
        <p:cNvGrpSpPr/>
        <p:nvPr/>
      </p:nvGrpSpPr>
      <p:grpSpPr>
        <a:xfrm>
          <a:off x="0" y="0"/>
          <a:ext cx="0" cy="0"/>
          <a:chOff x="0" y="0"/>
          <a:chExt cx="0" cy="0"/>
        </a:xfrm>
      </p:grpSpPr>
      <p:sp>
        <p:nvSpPr>
          <p:cNvPr name="TextBox 2" id="2"/>
          <p:cNvSpPr txBox="true"/>
          <p:nvPr/>
        </p:nvSpPr>
        <p:spPr>
          <a:xfrm rot="0">
            <a:off x="2168832" y="1160480"/>
            <a:ext cx="8466679" cy="990600"/>
          </a:xfrm>
          <a:prstGeom prst="rect">
            <a:avLst/>
          </a:prstGeom>
        </p:spPr>
        <p:txBody>
          <a:bodyPr anchor="t" rtlCol="false" tIns="0" lIns="0" bIns="0" rIns="0">
            <a:spAutoFit/>
          </a:bodyPr>
          <a:lstStyle/>
          <a:p>
            <a:pPr>
              <a:lnSpc>
                <a:spcPts val="7799"/>
              </a:lnSpc>
            </a:pPr>
            <a:r>
              <a:rPr lang="en-US" sz="6499">
                <a:solidFill>
                  <a:srgbClr val="393633"/>
                </a:solidFill>
                <a:latin typeface="Barlow Bold"/>
              </a:rPr>
              <a:t>BACKGROUND</a:t>
            </a:r>
          </a:p>
        </p:txBody>
      </p:sp>
      <p:grpSp>
        <p:nvGrpSpPr>
          <p:cNvPr name="Group 3" id="3"/>
          <p:cNvGrpSpPr/>
          <p:nvPr/>
        </p:nvGrpSpPr>
        <p:grpSpPr>
          <a:xfrm rot="0">
            <a:off x="15860868" y="9772650"/>
            <a:ext cx="2427132" cy="514350"/>
            <a:chOff x="0" y="0"/>
            <a:chExt cx="639245" cy="135467"/>
          </a:xfrm>
        </p:grpSpPr>
        <p:sp>
          <p:nvSpPr>
            <p:cNvPr name="Freeform 4" id="4"/>
            <p:cNvSpPr/>
            <p:nvPr/>
          </p:nvSpPr>
          <p:spPr>
            <a:xfrm flipH="false" flipV="false" rot="0">
              <a:off x="0" y="0"/>
              <a:ext cx="639245" cy="135467"/>
            </a:xfrm>
            <a:custGeom>
              <a:avLst/>
              <a:gdLst/>
              <a:ahLst/>
              <a:cxnLst/>
              <a:rect r="r" b="b" t="t" l="l"/>
              <a:pathLst>
                <a:path h="135467" w="639245">
                  <a:moveTo>
                    <a:pt x="0" y="0"/>
                  </a:moveTo>
                  <a:lnTo>
                    <a:pt x="639245" y="0"/>
                  </a:lnTo>
                  <a:lnTo>
                    <a:pt x="639245" y="135467"/>
                  </a:lnTo>
                  <a:lnTo>
                    <a:pt x="0" y="135467"/>
                  </a:lnTo>
                  <a:close/>
                </a:path>
              </a:pathLst>
            </a:custGeom>
            <a:solidFill>
              <a:srgbClr val="C48C43"/>
            </a:solidFill>
          </p:spPr>
        </p:sp>
        <p:sp>
          <p:nvSpPr>
            <p:cNvPr name="TextBox 5" id="5"/>
            <p:cNvSpPr txBox="true"/>
            <p:nvPr/>
          </p:nvSpPr>
          <p:spPr>
            <a:xfrm>
              <a:off x="0" y="-38100"/>
              <a:ext cx="639245" cy="173567"/>
            </a:xfrm>
            <a:prstGeom prst="rect">
              <a:avLst/>
            </a:prstGeom>
          </p:spPr>
          <p:txBody>
            <a:bodyPr anchor="ctr" rtlCol="false" tIns="50800" lIns="50800" bIns="50800" rIns="50800"/>
            <a:lstStyle/>
            <a:p>
              <a:pPr algn="ctr">
                <a:lnSpc>
                  <a:spcPts val="2100"/>
                </a:lnSpc>
              </a:pPr>
              <a:r>
                <a:rPr lang="en-US" sz="1500">
                  <a:solidFill>
                    <a:srgbClr val="FFFFFF"/>
                  </a:solidFill>
                  <a:latin typeface="Inter"/>
                </a:rPr>
                <a:t>CSE424</a:t>
              </a:r>
            </a:p>
          </p:txBody>
        </p:sp>
      </p:grpSp>
      <p:sp>
        <p:nvSpPr>
          <p:cNvPr name="Freeform 6" id="6"/>
          <p:cNvSpPr/>
          <p:nvPr/>
        </p:nvSpPr>
        <p:spPr>
          <a:xfrm flipH="false" flipV="false" rot="0">
            <a:off x="1028700" y="1269368"/>
            <a:ext cx="872914" cy="782349"/>
          </a:xfrm>
          <a:custGeom>
            <a:avLst/>
            <a:gdLst/>
            <a:ahLst/>
            <a:cxnLst/>
            <a:rect r="r" b="b" t="t" l="l"/>
            <a:pathLst>
              <a:path h="782349" w="872914">
                <a:moveTo>
                  <a:pt x="0" y="0"/>
                </a:moveTo>
                <a:lnTo>
                  <a:pt x="872914" y="0"/>
                </a:lnTo>
                <a:lnTo>
                  <a:pt x="872914" y="782349"/>
                </a:lnTo>
                <a:lnTo>
                  <a:pt x="0" y="782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132690" y="3073796"/>
            <a:ext cx="15446675" cy="1727201"/>
          </a:xfrm>
          <a:prstGeom prst="rect">
            <a:avLst/>
          </a:prstGeom>
        </p:spPr>
        <p:txBody>
          <a:bodyPr anchor="t" rtlCol="false" tIns="0" lIns="0" bIns="0" rIns="0">
            <a:spAutoFit/>
          </a:bodyPr>
          <a:lstStyle/>
          <a:p>
            <a:pPr>
              <a:lnSpc>
                <a:spcPts val="3499"/>
              </a:lnSpc>
              <a:spcBef>
                <a:spcPct val="0"/>
              </a:spcBef>
            </a:pPr>
            <a:r>
              <a:rPr lang="en-US" sz="2499">
                <a:solidFill>
                  <a:srgbClr val="393633"/>
                </a:solidFill>
                <a:latin typeface="Inter"/>
              </a:rPr>
              <a:t>EEG (Electroencephalography) records brain electrical activity, which is crucial in psychiatric research for capturing neural oscillations. Abnormal EEG patterns, associated with disorders, offer insights into cognitive functions and emotional states. There have been more than hundreds of research papers dedicated to EEG functions mapping brain disorders.</a:t>
            </a:r>
          </a:p>
        </p:txBody>
      </p:sp>
      <p:sp>
        <p:nvSpPr>
          <p:cNvPr name="TextBox 8" id="8"/>
          <p:cNvSpPr txBox="true"/>
          <p:nvPr/>
        </p:nvSpPr>
        <p:spPr>
          <a:xfrm rot="0">
            <a:off x="1132690" y="2589177"/>
            <a:ext cx="5188744" cy="412751"/>
          </a:xfrm>
          <a:prstGeom prst="rect">
            <a:avLst/>
          </a:prstGeom>
        </p:spPr>
        <p:txBody>
          <a:bodyPr anchor="t" rtlCol="false" tIns="0" lIns="0" bIns="0" rIns="0">
            <a:spAutoFit/>
          </a:bodyPr>
          <a:lstStyle/>
          <a:p>
            <a:pPr algn="ctr">
              <a:lnSpc>
                <a:spcPts val="3499"/>
              </a:lnSpc>
              <a:spcBef>
                <a:spcPct val="0"/>
              </a:spcBef>
            </a:pPr>
            <a:r>
              <a:rPr lang="en-US" sz="2499">
                <a:solidFill>
                  <a:srgbClr val="393633"/>
                </a:solidFill>
                <a:latin typeface="Inter Bold"/>
              </a:rPr>
              <a:t>EEG IN PSYCHIATRIC RESEARCH:</a:t>
            </a:r>
          </a:p>
        </p:txBody>
      </p:sp>
      <p:sp>
        <p:nvSpPr>
          <p:cNvPr name="TextBox 9" id="9"/>
          <p:cNvSpPr txBox="true"/>
          <p:nvPr/>
        </p:nvSpPr>
        <p:spPr>
          <a:xfrm rot="0">
            <a:off x="1132690" y="5566224"/>
            <a:ext cx="15446675" cy="1289051"/>
          </a:xfrm>
          <a:prstGeom prst="rect">
            <a:avLst/>
          </a:prstGeom>
        </p:spPr>
        <p:txBody>
          <a:bodyPr anchor="t" rtlCol="false" tIns="0" lIns="0" bIns="0" rIns="0">
            <a:spAutoFit/>
          </a:bodyPr>
          <a:lstStyle/>
          <a:p>
            <a:pPr>
              <a:lnSpc>
                <a:spcPts val="3499"/>
              </a:lnSpc>
            </a:pPr>
            <a:r>
              <a:rPr lang="en-US" sz="2499">
                <a:solidFill>
                  <a:srgbClr val="393633"/>
                </a:solidFill>
                <a:latin typeface="Inter"/>
              </a:rPr>
              <a:t>Audio</a:t>
            </a:r>
            <a:r>
              <a:rPr lang="en-US" sz="2499">
                <a:solidFill>
                  <a:srgbClr val="393633"/>
                </a:solidFill>
                <a:latin typeface="Inter"/>
              </a:rPr>
              <a:t> analysis is vital for analyzing emotional states by examining voice pitch, tone, and speech patterns. It provides valuable cues for emotional well-being and complements EEG data, contributing to a comprehensive understanding of psychiatric conditions.</a:t>
            </a:r>
          </a:p>
        </p:txBody>
      </p:sp>
      <p:sp>
        <p:nvSpPr>
          <p:cNvPr name="TextBox 10" id="10"/>
          <p:cNvSpPr txBox="true"/>
          <p:nvPr/>
        </p:nvSpPr>
        <p:spPr>
          <a:xfrm rot="0">
            <a:off x="1132690" y="5030355"/>
            <a:ext cx="12413649" cy="412751"/>
          </a:xfrm>
          <a:prstGeom prst="rect">
            <a:avLst/>
          </a:prstGeom>
        </p:spPr>
        <p:txBody>
          <a:bodyPr anchor="t" rtlCol="false" tIns="0" lIns="0" bIns="0" rIns="0">
            <a:spAutoFit/>
          </a:bodyPr>
          <a:lstStyle/>
          <a:p>
            <a:pPr>
              <a:lnSpc>
                <a:spcPts val="3499"/>
              </a:lnSpc>
              <a:spcBef>
                <a:spcPct val="0"/>
              </a:spcBef>
            </a:pPr>
            <a:r>
              <a:rPr lang="en-US" sz="2499">
                <a:solidFill>
                  <a:srgbClr val="393633"/>
                </a:solidFill>
                <a:latin typeface="Inter Bold"/>
              </a:rPr>
              <a:t>SIGNIFICANCE OF AUDIO ANALYSIS IN UNDERSTANDING EMOTIONAL STATES:</a:t>
            </a:r>
          </a:p>
        </p:txBody>
      </p:sp>
      <p:sp>
        <p:nvSpPr>
          <p:cNvPr name="TextBox 11" id="11"/>
          <p:cNvSpPr txBox="true"/>
          <p:nvPr/>
        </p:nvSpPr>
        <p:spPr>
          <a:xfrm rot="0">
            <a:off x="1132690" y="7619743"/>
            <a:ext cx="15446675" cy="1289051"/>
          </a:xfrm>
          <a:prstGeom prst="rect">
            <a:avLst/>
          </a:prstGeom>
        </p:spPr>
        <p:txBody>
          <a:bodyPr anchor="t" rtlCol="false" tIns="0" lIns="0" bIns="0" rIns="0">
            <a:spAutoFit/>
          </a:bodyPr>
          <a:lstStyle/>
          <a:p>
            <a:pPr>
              <a:lnSpc>
                <a:spcPts val="3499"/>
              </a:lnSpc>
            </a:pPr>
            <a:r>
              <a:rPr lang="en-US" sz="2499">
                <a:solidFill>
                  <a:srgbClr val="393633"/>
                </a:solidFill>
                <a:latin typeface="Inter"/>
              </a:rPr>
              <a:t>Co</a:t>
            </a:r>
            <a:r>
              <a:rPr lang="en-US" sz="2499">
                <a:solidFill>
                  <a:srgbClr val="393633"/>
                </a:solidFill>
                <a:latin typeface="Inter"/>
              </a:rPr>
              <a:t>nvolutional Neural Networks (CNN) and Support Vector Machines (SVM) are prevalent models in healthcare. CNN excels in image analysis, while SVM is effective in classifying data, both offering potential applications in our hybrid model for psychiatric disorder analysis.</a:t>
            </a:r>
          </a:p>
        </p:txBody>
      </p:sp>
      <p:sp>
        <p:nvSpPr>
          <p:cNvPr name="TextBox 12" id="12"/>
          <p:cNvSpPr txBox="true"/>
          <p:nvPr/>
        </p:nvSpPr>
        <p:spPr>
          <a:xfrm rot="0">
            <a:off x="1132690" y="7083875"/>
            <a:ext cx="12413649" cy="412751"/>
          </a:xfrm>
          <a:prstGeom prst="rect">
            <a:avLst/>
          </a:prstGeom>
        </p:spPr>
        <p:txBody>
          <a:bodyPr anchor="t" rtlCol="false" tIns="0" lIns="0" bIns="0" rIns="0">
            <a:spAutoFit/>
          </a:bodyPr>
          <a:lstStyle/>
          <a:p>
            <a:pPr>
              <a:lnSpc>
                <a:spcPts val="3499"/>
              </a:lnSpc>
              <a:spcBef>
                <a:spcPct val="0"/>
              </a:spcBef>
            </a:pPr>
            <a:r>
              <a:rPr lang="en-US" sz="2499">
                <a:solidFill>
                  <a:srgbClr val="393633"/>
                </a:solidFill>
                <a:latin typeface="Inter Bold"/>
              </a:rPr>
              <a:t>OVERVIEW OF EXISTING MODELS (CNN, SVM) IN HEALTHCARE: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93633"/>
        </a:solidFill>
      </p:bgPr>
    </p:bg>
    <p:spTree>
      <p:nvGrpSpPr>
        <p:cNvPr id="1" name=""/>
        <p:cNvGrpSpPr/>
        <p:nvPr/>
      </p:nvGrpSpPr>
      <p:grpSpPr>
        <a:xfrm>
          <a:off x="0" y="0"/>
          <a:ext cx="0" cy="0"/>
          <a:chOff x="0" y="0"/>
          <a:chExt cx="0" cy="0"/>
        </a:xfrm>
      </p:grpSpPr>
      <p:sp>
        <p:nvSpPr>
          <p:cNvPr name="TextBox 2" id="2"/>
          <p:cNvSpPr txBox="true"/>
          <p:nvPr/>
        </p:nvSpPr>
        <p:spPr>
          <a:xfrm rot="0">
            <a:off x="1369940" y="1082960"/>
            <a:ext cx="6271985" cy="933450"/>
          </a:xfrm>
          <a:prstGeom prst="rect">
            <a:avLst/>
          </a:prstGeom>
        </p:spPr>
        <p:txBody>
          <a:bodyPr anchor="t" rtlCol="false" tIns="0" lIns="0" bIns="0" rIns="0">
            <a:spAutoFit/>
          </a:bodyPr>
          <a:lstStyle/>
          <a:p>
            <a:pPr algn="l">
              <a:lnSpc>
                <a:spcPts val="7200"/>
              </a:lnSpc>
            </a:pPr>
            <a:r>
              <a:rPr lang="en-US" sz="6000">
                <a:solidFill>
                  <a:srgbClr val="D8D0BC"/>
                </a:solidFill>
                <a:latin typeface="Barlow Bold"/>
              </a:rPr>
              <a:t>OUR APPROACH</a:t>
            </a:r>
          </a:p>
        </p:txBody>
      </p:sp>
      <p:grpSp>
        <p:nvGrpSpPr>
          <p:cNvPr name="Group 3" id="3"/>
          <p:cNvGrpSpPr/>
          <p:nvPr/>
        </p:nvGrpSpPr>
        <p:grpSpPr>
          <a:xfrm rot="0">
            <a:off x="7968789" y="3899996"/>
            <a:ext cx="3086100" cy="1543050"/>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0" y="0"/>
                  </a:moveTo>
                  <a:lnTo>
                    <a:pt x="812800" y="0"/>
                  </a:lnTo>
                  <a:lnTo>
                    <a:pt x="812800" y="406400"/>
                  </a:lnTo>
                  <a:lnTo>
                    <a:pt x="0" y="406400"/>
                  </a:lnTo>
                  <a:close/>
                </a:path>
              </a:pathLst>
            </a:custGeom>
            <a:solidFill>
              <a:srgbClr val="393633"/>
            </a:solidFill>
            <a:ln w="9525" cap="sq">
              <a:solidFill>
                <a:srgbClr val="FFFFFF"/>
              </a:solidFill>
              <a:prstDash val="solid"/>
              <a:miter/>
            </a:ln>
          </p:spPr>
        </p:sp>
        <p:sp>
          <p:nvSpPr>
            <p:cNvPr name="TextBox 5" id="5"/>
            <p:cNvSpPr txBox="true"/>
            <p:nvPr/>
          </p:nvSpPr>
          <p:spPr>
            <a:xfrm>
              <a:off x="0" y="-57150"/>
              <a:ext cx="812800" cy="463550"/>
            </a:xfrm>
            <a:prstGeom prst="rect">
              <a:avLst/>
            </a:prstGeom>
          </p:spPr>
          <p:txBody>
            <a:bodyPr anchor="ctr" rtlCol="false" tIns="254000" lIns="254000" bIns="254000" rIns="254000"/>
            <a:lstStyle/>
            <a:p>
              <a:pPr algn="ctr">
                <a:lnSpc>
                  <a:spcPts val="3499"/>
                </a:lnSpc>
              </a:pPr>
              <a:r>
                <a:rPr lang="en-US" sz="2499">
                  <a:solidFill>
                    <a:srgbClr val="C48C43"/>
                  </a:solidFill>
                  <a:latin typeface="Barlow Ultra-Bold"/>
                </a:rPr>
                <a:t>METHODOLOGY</a:t>
              </a:r>
            </a:p>
          </p:txBody>
        </p:sp>
      </p:grpSp>
      <p:sp>
        <p:nvSpPr>
          <p:cNvPr name="AutoShape 6" id="6"/>
          <p:cNvSpPr/>
          <p:nvPr/>
        </p:nvSpPr>
        <p:spPr>
          <a:xfrm>
            <a:off x="11054889" y="4671521"/>
            <a:ext cx="1500976" cy="1256763"/>
          </a:xfrm>
          <a:prstGeom prst="line">
            <a:avLst/>
          </a:prstGeom>
          <a:ln cap="flat" w="9525">
            <a:solidFill>
              <a:srgbClr val="FFFFFF"/>
            </a:solidFill>
            <a:prstDash val="solid"/>
            <a:headEnd type="none" len="sm" w="sm"/>
            <a:tailEnd type="arrow" len="sm" w="med"/>
          </a:ln>
        </p:spPr>
      </p:sp>
      <p:sp>
        <p:nvSpPr>
          <p:cNvPr name="AutoShape 7" id="7"/>
          <p:cNvSpPr/>
          <p:nvPr/>
        </p:nvSpPr>
        <p:spPr>
          <a:xfrm flipV="true">
            <a:off x="9511839" y="2949860"/>
            <a:ext cx="19048" cy="950136"/>
          </a:xfrm>
          <a:prstGeom prst="line">
            <a:avLst/>
          </a:prstGeom>
          <a:ln cap="flat" w="9525">
            <a:solidFill>
              <a:srgbClr val="FFFFFF"/>
            </a:solidFill>
            <a:prstDash val="solid"/>
            <a:headEnd type="none" len="sm" w="sm"/>
            <a:tailEnd type="arrow" len="sm" w="med"/>
          </a:ln>
        </p:spPr>
      </p:sp>
      <p:sp>
        <p:nvSpPr>
          <p:cNvPr name="AutoShape 8" id="8"/>
          <p:cNvSpPr/>
          <p:nvPr/>
        </p:nvSpPr>
        <p:spPr>
          <a:xfrm>
            <a:off x="9511839" y="5443046"/>
            <a:ext cx="5551" cy="1150545"/>
          </a:xfrm>
          <a:prstGeom prst="line">
            <a:avLst/>
          </a:prstGeom>
          <a:ln cap="flat" w="9525">
            <a:solidFill>
              <a:srgbClr val="FFFFFF"/>
            </a:solidFill>
            <a:prstDash val="solid"/>
            <a:headEnd type="none" len="sm" w="sm"/>
            <a:tailEnd type="arrow" len="sm" w="med"/>
          </a:ln>
        </p:spPr>
      </p:sp>
      <p:sp>
        <p:nvSpPr>
          <p:cNvPr name="AutoShape 9" id="9"/>
          <p:cNvSpPr/>
          <p:nvPr/>
        </p:nvSpPr>
        <p:spPr>
          <a:xfrm flipH="true" flipV="true">
            <a:off x="6259132" y="3853814"/>
            <a:ext cx="1709658" cy="817707"/>
          </a:xfrm>
          <a:prstGeom prst="line">
            <a:avLst/>
          </a:prstGeom>
          <a:ln cap="flat" w="9525">
            <a:solidFill>
              <a:srgbClr val="FFFFFF"/>
            </a:solidFill>
            <a:prstDash val="solid"/>
            <a:headEnd type="none" len="sm" w="sm"/>
            <a:tailEnd type="arrow" len="sm" w="med"/>
          </a:ln>
        </p:spPr>
      </p:sp>
      <p:grpSp>
        <p:nvGrpSpPr>
          <p:cNvPr name="Group 10" id="10"/>
          <p:cNvGrpSpPr/>
          <p:nvPr/>
        </p:nvGrpSpPr>
        <p:grpSpPr>
          <a:xfrm rot="0">
            <a:off x="3763582" y="3271346"/>
            <a:ext cx="2495550" cy="1164936"/>
            <a:chOff x="0" y="0"/>
            <a:chExt cx="657264" cy="306814"/>
          </a:xfrm>
        </p:grpSpPr>
        <p:sp>
          <p:nvSpPr>
            <p:cNvPr name="Freeform 11" id="11"/>
            <p:cNvSpPr/>
            <p:nvPr/>
          </p:nvSpPr>
          <p:spPr>
            <a:xfrm flipH="false" flipV="false" rot="0">
              <a:off x="0" y="0"/>
              <a:ext cx="657264" cy="306814"/>
            </a:xfrm>
            <a:custGeom>
              <a:avLst/>
              <a:gdLst/>
              <a:ahLst/>
              <a:cxnLst/>
              <a:rect r="r" b="b" t="t" l="l"/>
              <a:pathLst>
                <a:path h="306814" w="657264">
                  <a:moveTo>
                    <a:pt x="0" y="0"/>
                  </a:moveTo>
                  <a:lnTo>
                    <a:pt x="657264" y="0"/>
                  </a:lnTo>
                  <a:lnTo>
                    <a:pt x="657264" y="306814"/>
                  </a:lnTo>
                  <a:lnTo>
                    <a:pt x="0" y="306814"/>
                  </a:lnTo>
                  <a:close/>
                </a:path>
              </a:pathLst>
            </a:custGeom>
            <a:solidFill>
              <a:srgbClr val="D8D0BC"/>
            </a:solidFill>
            <a:ln cap="sq">
              <a:noFill/>
              <a:prstDash val="solid"/>
              <a:miter/>
            </a:ln>
          </p:spPr>
        </p:sp>
        <p:sp>
          <p:nvSpPr>
            <p:cNvPr name="TextBox 12" id="12"/>
            <p:cNvSpPr txBox="true"/>
            <p:nvPr/>
          </p:nvSpPr>
          <p:spPr>
            <a:xfrm>
              <a:off x="0" y="-38100"/>
              <a:ext cx="657264" cy="344914"/>
            </a:xfrm>
            <a:prstGeom prst="rect">
              <a:avLst/>
            </a:prstGeom>
          </p:spPr>
          <p:txBody>
            <a:bodyPr anchor="ctr" rtlCol="false" tIns="254000" lIns="254000" bIns="254000" rIns="254000"/>
            <a:lstStyle/>
            <a:p>
              <a:pPr algn="ctr" marL="0" indent="0" lvl="0">
                <a:lnSpc>
                  <a:spcPts val="2799"/>
                </a:lnSpc>
                <a:spcBef>
                  <a:spcPct val="0"/>
                </a:spcBef>
              </a:pPr>
              <a:r>
                <a:rPr lang="en-US" sz="1999">
                  <a:solidFill>
                    <a:srgbClr val="393633"/>
                  </a:solidFill>
                  <a:latin typeface="Inter"/>
                </a:rPr>
                <a:t>Hyper parameter tuning</a:t>
              </a:r>
            </a:p>
          </p:txBody>
        </p:sp>
      </p:grpSp>
      <p:grpSp>
        <p:nvGrpSpPr>
          <p:cNvPr name="Group 13" id="13"/>
          <p:cNvGrpSpPr/>
          <p:nvPr/>
        </p:nvGrpSpPr>
        <p:grpSpPr>
          <a:xfrm rot="0">
            <a:off x="8283112" y="2016410"/>
            <a:ext cx="2495550" cy="933450"/>
            <a:chOff x="0" y="0"/>
            <a:chExt cx="657264" cy="245847"/>
          </a:xfrm>
        </p:grpSpPr>
        <p:sp>
          <p:nvSpPr>
            <p:cNvPr name="Freeform 14" id="14"/>
            <p:cNvSpPr/>
            <p:nvPr/>
          </p:nvSpPr>
          <p:spPr>
            <a:xfrm flipH="false" flipV="false" rot="0">
              <a:off x="0" y="0"/>
              <a:ext cx="657264" cy="245847"/>
            </a:xfrm>
            <a:custGeom>
              <a:avLst/>
              <a:gdLst/>
              <a:ahLst/>
              <a:cxnLst/>
              <a:rect r="r" b="b" t="t" l="l"/>
              <a:pathLst>
                <a:path h="245847" w="657264">
                  <a:moveTo>
                    <a:pt x="0" y="0"/>
                  </a:moveTo>
                  <a:lnTo>
                    <a:pt x="657264" y="0"/>
                  </a:lnTo>
                  <a:lnTo>
                    <a:pt x="657264" y="245847"/>
                  </a:lnTo>
                  <a:lnTo>
                    <a:pt x="0" y="245847"/>
                  </a:lnTo>
                  <a:close/>
                </a:path>
              </a:pathLst>
            </a:custGeom>
            <a:solidFill>
              <a:srgbClr val="D8D0BC"/>
            </a:solidFill>
            <a:ln cap="sq">
              <a:noFill/>
              <a:prstDash val="solid"/>
              <a:miter/>
            </a:ln>
          </p:spPr>
        </p:sp>
        <p:sp>
          <p:nvSpPr>
            <p:cNvPr name="TextBox 15" id="15"/>
            <p:cNvSpPr txBox="true"/>
            <p:nvPr/>
          </p:nvSpPr>
          <p:spPr>
            <a:xfrm>
              <a:off x="0" y="-38100"/>
              <a:ext cx="657264" cy="283947"/>
            </a:xfrm>
            <a:prstGeom prst="rect">
              <a:avLst/>
            </a:prstGeom>
          </p:spPr>
          <p:txBody>
            <a:bodyPr anchor="ctr" rtlCol="false" tIns="254000" lIns="254000" bIns="254000" rIns="254000"/>
            <a:lstStyle/>
            <a:p>
              <a:pPr algn="ctr" marL="0" indent="0" lvl="0">
                <a:lnSpc>
                  <a:spcPts val="3499"/>
                </a:lnSpc>
                <a:spcBef>
                  <a:spcPct val="0"/>
                </a:spcBef>
              </a:pPr>
              <a:r>
                <a:rPr lang="en-US" sz="2499">
                  <a:solidFill>
                    <a:srgbClr val="393633"/>
                  </a:solidFill>
                  <a:latin typeface="Inter"/>
                </a:rPr>
                <a:t>Hybrid Model</a:t>
              </a:r>
            </a:p>
          </p:txBody>
        </p:sp>
      </p:grpSp>
      <p:grpSp>
        <p:nvGrpSpPr>
          <p:cNvPr name="Group 16" id="16"/>
          <p:cNvGrpSpPr/>
          <p:nvPr/>
        </p:nvGrpSpPr>
        <p:grpSpPr>
          <a:xfrm rot="0">
            <a:off x="8269615" y="6593591"/>
            <a:ext cx="2495550" cy="1356157"/>
            <a:chOff x="0" y="0"/>
            <a:chExt cx="657264" cy="357177"/>
          </a:xfrm>
        </p:grpSpPr>
        <p:sp>
          <p:nvSpPr>
            <p:cNvPr name="Freeform 17" id="17"/>
            <p:cNvSpPr/>
            <p:nvPr/>
          </p:nvSpPr>
          <p:spPr>
            <a:xfrm flipH="false" flipV="false" rot="0">
              <a:off x="0" y="0"/>
              <a:ext cx="657264" cy="357177"/>
            </a:xfrm>
            <a:custGeom>
              <a:avLst/>
              <a:gdLst/>
              <a:ahLst/>
              <a:cxnLst/>
              <a:rect r="r" b="b" t="t" l="l"/>
              <a:pathLst>
                <a:path h="357177" w="657264">
                  <a:moveTo>
                    <a:pt x="0" y="0"/>
                  </a:moveTo>
                  <a:lnTo>
                    <a:pt x="657264" y="0"/>
                  </a:lnTo>
                  <a:lnTo>
                    <a:pt x="657264" y="357177"/>
                  </a:lnTo>
                  <a:lnTo>
                    <a:pt x="0" y="357177"/>
                  </a:lnTo>
                  <a:close/>
                </a:path>
              </a:pathLst>
            </a:custGeom>
            <a:solidFill>
              <a:srgbClr val="D8D0BC"/>
            </a:solidFill>
            <a:ln cap="sq">
              <a:noFill/>
              <a:prstDash val="solid"/>
              <a:miter/>
            </a:ln>
          </p:spPr>
        </p:sp>
        <p:sp>
          <p:nvSpPr>
            <p:cNvPr name="TextBox 18" id="18"/>
            <p:cNvSpPr txBox="true"/>
            <p:nvPr/>
          </p:nvSpPr>
          <p:spPr>
            <a:xfrm>
              <a:off x="0" y="-38100"/>
              <a:ext cx="657264" cy="395277"/>
            </a:xfrm>
            <a:prstGeom prst="rect">
              <a:avLst/>
            </a:prstGeom>
          </p:spPr>
          <p:txBody>
            <a:bodyPr anchor="ctr" rtlCol="false" tIns="254000" lIns="254000" bIns="254000" rIns="254000"/>
            <a:lstStyle/>
            <a:p>
              <a:pPr algn="ctr" marL="0" indent="0" lvl="0">
                <a:lnSpc>
                  <a:spcPts val="3499"/>
                </a:lnSpc>
                <a:spcBef>
                  <a:spcPct val="0"/>
                </a:spcBef>
              </a:pPr>
              <a:r>
                <a:rPr lang="en-US" sz="2499">
                  <a:solidFill>
                    <a:srgbClr val="393633"/>
                  </a:solidFill>
                  <a:latin typeface="Inter"/>
                </a:rPr>
                <a:t>Multi-modular Approach</a:t>
              </a:r>
            </a:p>
          </p:txBody>
        </p:sp>
      </p:grpSp>
      <p:grpSp>
        <p:nvGrpSpPr>
          <p:cNvPr name="Group 19" id="19"/>
          <p:cNvGrpSpPr/>
          <p:nvPr/>
        </p:nvGrpSpPr>
        <p:grpSpPr>
          <a:xfrm rot="0">
            <a:off x="12555865" y="5345816"/>
            <a:ext cx="2495550" cy="1164936"/>
            <a:chOff x="0" y="0"/>
            <a:chExt cx="657264" cy="306814"/>
          </a:xfrm>
        </p:grpSpPr>
        <p:sp>
          <p:nvSpPr>
            <p:cNvPr name="Freeform 20" id="20"/>
            <p:cNvSpPr/>
            <p:nvPr/>
          </p:nvSpPr>
          <p:spPr>
            <a:xfrm flipH="false" flipV="false" rot="0">
              <a:off x="0" y="0"/>
              <a:ext cx="657264" cy="306814"/>
            </a:xfrm>
            <a:custGeom>
              <a:avLst/>
              <a:gdLst/>
              <a:ahLst/>
              <a:cxnLst/>
              <a:rect r="r" b="b" t="t" l="l"/>
              <a:pathLst>
                <a:path h="306814" w="657264">
                  <a:moveTo>
                    <a:pt x="0" y="0"/>
                  </a:moveTo>
                  <a:lnTo>
                    <a:pt x="657264" y="0"/>
                  </a:lnTo>
                  <a:lnTo>
                    <a:pt x="657264" y="306814"/>
                  </a:lnTo>
                  <a:lnTo>
                    <a:pt x="0" y="306814"/>
                  </a:lnTo>
                  <a:close/>
                </a:path>
              </a:pathLst>
            </a:custGeom>
            <a:solidFill>
              <a:srgbClr val="D8D0BC"/>
            </a:solidFill>
            <a:ln cap="sq">
              <a:noFill/>
              <a:prstDash val="solid"/>
              <a:miter/>
            </a:ln>
          </p:spPr>
        </p:sp>
        <p:sp>
          <p:nvSpPr>
            <p:cNvPr name="TextBox 21" id="21"/>
            <p:cNvSpPr txBox="true"/>
            <p:nvPr/>
          </p:nvSpPr>
          <p:spPr>
            <a:xfrm>
              <a:off x="0" y="-38100"/>
              <a:ext cx="657264" cy="344914"/>
            </a:xfrm>
            <a:prstGeom prst="rect">
              <a:avLst/>
            </a:prstGeom>
          </p:spPr>
          <p:txBody>
            <a:bodyPr anchor="ctr" rtlCol="false" tIns="254000" lIns="254000" bIns="254000" rIns="254000"/>
            <a:lstStyle/>
            <a:p>
              <a:pPr algn="ctr" marL="0" indent="0" lvl="0">
                <a:lnSpc>
                  <a:spcPts val="2799"/>
                </a:lnSpc>
                <a:spcBef>
                  <a:spcPct val="0"/>
                </a:spcBef>
              </a:pPr>
              <a:r>
                <a:rPr lang="en-US" sz="1999">
                  <a:solidFill>
                    <a:srgbClr val="393633"/>
                  </a:solidFill>
                  <a:latin typeface="Inter"/>
                </a:rPr>
                <a:t>4 fold cross validation</a:t>
              </a:r>
            </a:p>
          </p:txBody>
        </p:sp>
      </p:grpSp>
      <p:grpSp>
        <p:nvGrpSpPr>
          <p:cNvPr name="Group 22" id="22"/>
          <p:cNvGrpSpPr/>
          <p:nvPr/>
        </p:nvGrpSpPr>
        <p:grpSpPr>
          <a:xfrm rot="0">
            <a:off x="11802602" y="2629393"/>
            <a:ext cx="2495550" cy="933450"/>
            <a:chOff x="0" y="0"/>
            <a:chExt cx="657264" cy="245847"/>
          </a:xfrm>
        </p:grpSpPr>
        <p:sp>
          <p:nvSpPr>
            <p:cNvPr name="Freeform 23" id="23"/>
            <p:cNvSpPr/>
            <p:nvPr/>
          </p:nvSpPr>
          <p:spPr>
            <a:xfrm flipH="false" flipV="false" rot="0">
              <a:off x="0" y="0"/>
              <a:ext cx="657264" cy="245847"/>
            </a:xfrm>
            <a:custGeom>
              <a:avLst/>
              <a:gdLst/>
              <a:ahLst/>
              <a:cxnLst/>
              <a:rect r="r" b="b" t="t" l="l"/>
              <a:pathLst>
                <a:path h="245847" w="657264">
                  <a:moveTo>
                    <a:pt x="0" y="0"/>
                  </a:moveTo>
                  <a:lnTo>
                    <a:pt x="657264" y="0"/>
                  </a:lnTo>
                  <a:lnTo>
                    <a:pt x="657264" y="245847"/>
                  </a:lnTo>
                  <a:lnTo>
                    <a:pt x="0" y="245847"/>
                  </a:lnTo>
                  <a:close/>
                </a:path>
              </a:pathLst>
            </a:custGeom>
            <a:solidFill>
              <a:srgbClr val="C48C43"/>
            </a:solidFill>
          </p:spPr>
        </p:sp>
        <p:sp>
          <p:nvSpPr>
            <p:cNvPr name="TextBox 24" id="24"/>
            <p:cNvSpPr txBox="true"/>
            <p:nvPr/>
          </p:nvSpPr>
          <p:spPr>
            <a:xfrm>
              <a:off x="0" y="-38100"/>
              <a:ext cx="657264" cy="283947"/>
            </a:xfrm>
            <a:prstGeom prst="rect">
              <a:avLst/>
            </a:prstGeom>
          </p:spPr>
          <p:txBody>
            <a:bodyPr anchor="ctr" rtlCol="false" tIns="254000" lIns="254000" bIns="254000" rIns="254000"/>
            <a:lstStyle/>
            <a:p>
              <a:pPr algn="ctr">
                <a:lnSpc>
                  <a:spcPts val="3499"/>
                </a:lnSpc>
              </a:pPr>
              <a:r>
                <a:rPr lang="en-US" sz="2499">
                  <a:solidFill>
                    <a:srgbClr val="FFFFFF"/>
                  </a:solidFill>
                  <a:latin typeface="Inter"/>
                </a:rPr>
                <a:t>ML</a:t>
              </a:r>
            </a:p>
          </p:txBody>
        </p:sp>
      </p:grpSp>
      <p:sp>
        <p:nvSpPr>
          <p:cNvPr name="AutoShape 25" id="25"/>
          <p:cNvSpPr/>
          <p:nvPr/>
        </p:nvSpPr>
        <p:spPr>
          <a:xfrm>
            <a:off x="10778662" y="2483135"/>
            <a:ext cx="1023940" cy="612982"/>
          </a:xfrm>
          <a:prstGeom prst="line">
            <a:avLst/>
          </a:prstGeom>
          <a:ln cap="flat" w="9525">
            <a:solidFill>
              <a:srgbClr val="FFFFFF"/>
            </a:solidFill>
            <a:prstDash val="solid"/>
            <a:headEnd type="none" len="sm" w="sm"/>
            <a:tailEnd type="arrow" len="sm" w="med"/>
          </a:ln>
        </p:spPr>
      </p:sp>
      <p:grpSp>
        <p:nvGrpSpPr>
          <p:cNvPr name="Group 26" id="26"/>
          <p:cNvGrpSpPr/>
          <p:nvPr/>
        </p:nvGrpSpPr>
        <p:grpSpPr>
          <a:xfrm rot="0">
            <a:off x="11810779" y="1366419"/>
            <a:ext cx="2495550" cy="933450"/>
            <a:chOff x="0" y="0"/>
            <a:chExt cx="657264" cy="245847"/>
          </a:xfrm>
        </p:grpSpPr>
        <p:sp>
          <p:nvSpPr>
            <p:cNvPr name="Freeform 27" id="27"/>
            <p:cNvSpPr/>
            <p:nvPr/>
          </p:nvSpPr>
          <p:spPr>
            <a:xfrm flipH="false" flipV="false" rot="0">
              <a:off x="0" y="0"/>
              <a:ext cx="657264" cy="245847"/>
            </a:xfrm>
            <a:custGeom>
              <a:avLst/>
              <a:gdLst/>
              <a:ahLst/>
              <a:cxnLst/>
              <a:rect r="r" b="b" t="t" l="l"/>
              <a:pathLst>
                <a:path h="245847" w="657264">
                  <a:moveTo>
                    <a:pt x="0" y="0"/>
                  </a:moveTo>
                  <a:lnTo>
                    <a:pt x="657264" y="0"/>
                  </a:lnTo>
                  <a:lnTo>
                    <a:pt x="657264" y="245847"/>
                  </a:lnTo>
                  <a:lnTo>
                    <a:pt x="0" y="245847"/>
                  </a:lnTo>
                  <a:close/>
                </a:path>
              </a:pathLst>
            </a:custGeom>
            <a:solidFill>
              <a:srgbClr val="C48C43"/>
            </a:solidFill>
          </p:spPr>
        </p:sp>
        <p:sp>
          <p:nvSpPr>
            <p:cNvPr name="TextBox 28" id="28"/>
            <p:cNvSpPr txBox="true"/>
            <p:nvPr/>
          </p:nvSpPr>
          <p:spPr>
            <a:xfrm>
              <a:off x="0" y="-38100"/>
              <a:ext cx="657264" cy="283947"/>
            </a:xfrm>
            <a:prstGeom prst="rect">
              <a:avLst/>
            </a:prstGeom>
          </p:spPr>
          <p:txBody>
            <a:bodyPr anchor="ctr" rtlCol="false" tIns="254000" lIns="254000" bIns="254000" rIns="254000"/>
            <a:lstStyle/>
            <a:p>
              <a:pPr algn="ctr">
                <a:lnSpc>
                  <a:spcPts val="3499"/>
                </a:lnSpc>
              </a:pPr>
              <a:r>
                <a:rPr lang="en-US" sz="2499">
                  <a:solidFill>
                    <a:srgbClr val="FFFFFF"/>
                  </a:solidFill>
                  <a:latin typeface="Inter"/>
                </a:rPr>
                <a:t>CNN</a:t>
              </a:r>
            </a:p>
          </p:txBody>
        </p:sp>
      </p:grpSp>
      <p:sp>
        <p:nvSpPr>
          <p:cNvPr name="AutoShape 29" id="29"/>
          <p:cNvSpPr/>
          <p:nvPr/>
        </p:nvSpPr>
        <p:spPr>
          <a:xfrm flipV="true">
            <a:off x="10778662" y="1833144"/>
            <a:ext cx="1032116" cy="649991"/>
          </a:xfrm>
          <a:prstGeom prst="line">
            <a:avLst/>
          </a:prstGeom>
          <a:ln cap="flat" w="9525">
            <a:solidFill>
              <a:srgbClr val="FFFFFF"/>
            </a:solidFill>
            <a:prstDash val="solid"/>
            <a:headEnd type="none" len="sm" w="sm"/>
            <a:tailEnd type="arrow" len="sm" w="med"/>
          </a:ln>
        </p:spPr>
      </p:sp>
      <p:sp>
        <p:nvSpPr>
          <p:cNvPr name="AutoShape 30" id="30"/>
          <p:cNvSpPr/>
          <p:nvPr/>
        </p:nvSpPr>
        <p:spPr>
          <a:xfrm>
            <a:off x="14298152" y="3096118"/>
            <a:ext cx="1183517" cy="853307"/>
          </a:xfrm>
          <a:prstGeom prst="line">
            <a:avLst/>
          </a:prstGeom>
          <a:ln cap="flat" w="9525">
            <a:solidFill>
              <a:srgbClr val="FFFFFF"/>
            </a:solidFill>
            <a:prstDash val="solid"/>
            <a:headEnd type="none" len="sm" w="sm"/>
            <a:tailEnd type="arrow" len="sm" w="med"/>
          </a:ln>
        </p:spPr>
      </p:sp>
      <p:sp>
        <p:nvSpPr>
          <p:cNvPr name="AutoShape 31" id="31"/>
          <p:cNvSpPr/>
          <p:nvPr/>
        </p:nvSpPr>
        <p:spPr>
          <a:xfrm flipV="true">
            <a:off x="14298152" y="2162668"/>
            <a:ext cx="1183517" cy="933450"/>
          </a:xfrm>
          <a:prstGeom prst="line">
            <a:avLst/>
          </a:prstGeom>
          <a:ln cap="flat" w="9525">
            <a:solidFill>
              <a:srgbClr val="FFFFFF"/>
            </a:solidFill>
            <a:prstDash val="solid"/>
            <a:headEnd type="none" len="sm" w="sm"/>
            <a:tailEnd type="arrow" len="sm" w="med"/>
          </a:ln>
        </p:spPr>
      </p:sp>
      <p:grpSp>
        <p:nvGrpSpPr>
          <p:cNvPr name="Group 32" id="32"/>
          <p:cNvGrpSpPr/>
          <p:nvPr/>
        </p:nvGrpSpPr>
        <p:grpSpPr>
          <a:xfrm rot="0">
            <a:off x="15481668" y="3271346"/>
            <a:ext cx="1866900" cy="1356157"/>
            <a:chOff x="0" y="0"/>
            <a:chExt cx="491694" cy="357177"/>
          </a:xfrm>
        </p:grpSpPr>
        <p:sp>
          <p:nvSpPr>
            <p:cNvPr name="Freeform 33" id="33"/>
            <p:cNvSpPr/>
            <p:nvPr/>
          </p:nvSpPr>
          <p:spPr>
            <a:xfrm flipH="false" flipV="false" rot="0">
              <a:off x="0" y="0"/>
              <a:ext cx="491694" cy="357177"/>
            </a:xfrm>
            <a:custGeom>
              <a:avLst/>
              <a:gdLst/>
              <a:ahLst/>
              <a:cxnLst/>
              <a:rect r="r" b="b" t="t" l="l"/>
              <a:pathLst>
                <a:path h="357177" w="491694">
                  <a:moveTo>
                    <a:pt x="0" y="0"/>
                  </a:moveTo>
                  <a:lnTo>
                    <a:pt x="491694" y="0"/>
                  </a:lnTo>
                  <a:lnTo>
                    <a:pt x="491694" y="357177"/>
                  </a:lnTo>
                  <a:lnTo>
                    <a:pt x="0" y="357177"/>
                  </a:lnTo>
                  <a:close/>
                </a:path>
              </a:pathLst>
            </a:custGeom>
            <a:solidFill>
              <a:srgbClr val="D8D0BC"/>
            </a:solidFill>
            <a:ln cap="sq">
              <a:noFill/>
              <a:prstDash val="solid"/>
              <a:miter/>
            </a:ln>
          </p:spPr>
        </p:sp>
        <p:sp>
          <p:nvSpPr>
            <p:cNvPr name="TextBox 34" id="34"/>
            <p:cNvSpPr txBox="true"/>
            <p:nvPr/>
          </p:nvSpPr>
          <p:spPr>
            <a:xfrm>
              <a:off x="0" y="-38100"/>
              <a:ext cx="491694" cy="395277"/>
            </a:xfrm>
            <a:prstGeom prst="rect">
              <a:avLst/>
            </a:prstGeom>
          </p:spPr>
          <p:txBody>
            <a:bodyPr anchor="ctr" rtlCol="false" tIns="254000" lIns="254000" bIns="254000" rIns="254000"/>
            <a:lstStyle/>
            <a:p>
              <a:pPr algn="ctr">
                <a:lnSpc>
                  <a:spcPts val="3499"/>
                </a:lnSpc>
              </a:pPr>
              <a:r>
                <a:rPr lang="en-US" sz="2499">
                  <a:solidFill>
                    <a:srgbClr val="393633"/>
                  </a:solidFill>
                  <a:latin typeface="Inter"/>
                </a:rPr>
                <a:t>Random Forest</a:t>
              </a:r>
            </a:p>
          </p:txBody>
        </p:sp>
      </p:grpSp>
      <p:grpSp>
        <p:nvGrpSpPr>
          <p:cNvPr name="Group 35" id="35"/>
          <p:cNvGrpSpPr/>
          <p:nvPr/>
        </p:nvGrpSpPr>
        <p:grpSpPr>
          <a:xfrm rot="0">
            <a:off x="15481668" y="1695943"/>
            <a:ext cx="1866900" cy="933450"/>
            <a:chOff x="0" y="0"/>
            <a:chExt cx="491694" cy="245847"/>
          </a:xfrm>
        </p:grpSpPr>
        <p:sp>
          <p:nvSpPr>
            <p:cNvPr name="Freeform 36" id="36"/>
            <p:cNvSpPr/>
            <p:nvPr/>
          </p:nvSpPr>
          <p:spPr>
            <a:xfrm flipH="false" flipV="false" rot="0">
              <a:off x="0" y="0"/>
              <a:ext cx="491694" cy="245847"/>
            </a:xfrm>
            <a:custGeom>
              <a:avLst/>
              <a:gdLst/>
              <a:ahLst/>
              <a:cxnLst/>
              <a:rect r="r" b="b" t="t" l="l"/>
              <a:pathLst>
                <a:path h="245847" w="491694">
                  <a:moveTo>
                    <a:pt x="0" y="0"/>
                  </a:moveTo>
                  <a:lnTo>
                    <a:pt x="491694" y="0"/>
                  </a:lnTo>
                  <a:lnTo>
                    <a:pt x="491694" y="245847"/>
                  </a:lnTo>
                  <a:lnTo>
                    <a:pt x="0" y="245847"/>
                  </a:lnTo>
                  <a:close/>
                </a:path>
              </a:pathLst>
            </a:custGeom>
            <a:solidFill>
              <a:srgbClr val="D8D0BC"/>
            </a:solidFill>
            <a:ln cap="sq">
              <a:noFill/>
              <a:prstDash val="solid"/>
              <a:miter/>
            </a:ln>
          </p:spPr>
        </p:sp>
        <p:sp>
          <p:nvSpPr>
            <p:cNvPr name="TextBox 37" id="37"/>
            <p:cNvSpPr txBox="true"/>
            <p:nvPr/>
          </p:nvSpPr>
          <p:spPr>
            <a:xfrm>
              <a:off x="0" y="-38100"/>
              <a:ext cx="491694" cy="283947"/>
            </a:xfrm>
            <a:prstGeom prst="rect">
              <a:avLst/>
            </a:prstGeom>
          </p:spPr>
          <p:txBody>
            <a:bodyPr anchor="ctr" rtlCol="false" tIns="254000" lIns="254000" bIns="254000" rIns="254000"/>
            <a:lstStyle/>
            <a:p>
              <a:pPr algn="ctr">
                <a:lnSpc>
                  <a:spcPts val="3499"/>
                </a:lnSpc>
              </a:pPr>
              <a:r>
                <a:rPr lang="en-US" sz="2499">
                  <a:solidFill>
                    <a:srgbClr val="393633"/>
                  </a:solidFill>
                  <a:latin typeface="Inter"/>
                </a:rPr>
                <a:t>SVM</a:t>
              </a:r>
            </a:p>
          </p:txBody>
        </p:sp>
      </p:grpSp>
      <p:grpSp>
        <p:nvGrpSpPr>
          <p:cNvPr name="Group 38" id="38"/>
          <p:cNvGrpSpPr/>
          <p:nvPr/>
        </p:nvGrpSpPr>
        <p:grpSpPr>
          <a:xfrm rot="0">
            <a:off x="4505932" y="8135685"/>
            <a:ext cx="2495550" cy="1356157"/>
            <a:chOff x="0" y="0"/>
            <a:chExt cx="657264" cy="357177"/>
          </a:xfrm>
        </p:grpSpPr>
        <p:sp>
          <p:nvSpPr>
            <p:cNvPr name="Freeform 39" id="39"/>
            <p:cNvSpPr/>
            <p:nvPr/>
          </p:nvSpPr>
          <p:spPr>
            <a:xfrm flipH="false" flipV="false" rot="0">
              <a:off x="0" y="0"/>
              <a:ext cx="657264" cy="357177"/>
            </a:xfrm>
            <a:custGeom>
              <a:avLst/>
              <a:gdLst/>
              <a:ahLst/>
              <a:cxnLst/>
              <a:rect r="r" b="b" t="t" l="l"/>
              <a:pathLst>
                <a:path h="357177" w="657264">
                  <a:moveTo>
                    <a:pt x="0" y="0"/>
                  </a:moveTo>
                  <a:lnTo>
                    <a:pt x="657264" y="0"/>
                  </a:lnTo>
                  <a:lnTo>
                    <a:pt x="657264" y="357177"/>
                  </a:lnTo>
                  <a:lnTo>
                    <a:pt x="0" y="357177"/>
                  </a:lnTo>
                  <a:close/>
                </a:path>
              </a:pathLst>
            </a:custGeom>
            <a:solidFill>
              <a:srgbClr val="C48C43"/>
            </a:solidFill>
          </p:spPr>
        </p:sp>
        <p:sp>
          <p:nvSpPr>
            <p:cNvPr name="TextBox 40" id="40"/>
            <p:cNvSpPr txBox="true"/>
            <p:nvPr/>
          </p:nvSpPr>
          <p:spPr>
            <a:xfrm>
              <a:off x="0" y="-38100"/>
              <a:ext cx="657264" cy="395277"/>
            </a:xfrm>
            <a:prstGeom prst="rect">
              <a:avLst/>
            </a:prstGeom>
          </p:spPr>
          <p:txBody>
            <a:bodyPr anchor="ctr" rtlCol="false" tIns="254000" lIns="254000" bIns="254000" rIns="254000"/>
            <a:lstStyle/>
            <a:p>
              <a:pPr algn="ctr">
                <a:lnSpc>
                  <a:spcPts val="3499"/>
                </a:lnSpc>
              </a:pPr>
              <a:r>
                <a:rPr lang="en-US" sz="2499">
                  <a:solidFill>
                    <a:srgbClr val="FFFFFF"/>
                  </a:solidFill>
                  <a:latin typeface="Inter"/>
                </a:rPr>
                <a:t>Spech Recognition</a:t>
              </a:r>
            </a:p>
          </p:txBody>
        </p:sp>
      </p:grpSp>
      <p:sp>
        <p:nvSpPr>
          <p:cNvPr name="AutoShape 41" id="41"/>
          <p:cNvSpPr/>
          <p:nvPr/>
        </p:nvSpPr>
        <p:spPr>
          <a:xfrm flipH="true">
            <a:off x="7001482" y="7271669"/>
            <a:ext cx="1268133" cy="1542094"/>
          </a:xfrm>
          <a:prstGeom prst="line">
            <a:avLst/>
          </a:prstGeom>
          <a:ln cap="flat" w="9525">
            <a:solidFill>
              <a:srgbClr val="FFFFFF"/>
            </a:solidFill>
            <a:prstDash val="solid"/>
            <a:headEnd type="none" len="sm" w="sm"/>
            <a:tailEnd type="arrow" len="sm" w="med"/>
          </a:ln>
        </p:spPr>
      </p:sp>
      <p:grpSp>
        <p:nvGrpSpPr>
          <p:cNvPr name="Group 42" id="42"/>
          <p:cNvGrpSpPr/>
          <p:nvPr/>
        </p:nvGrpSpPr>
        <p:grpSpPr>
          <a:xfrm rot="0">
            <a:off x="4530024" y="6044027"/>
            <a:ext cx="2495550" cy="1356157"/>
            <a:chOff x="0" y="0"/>
            <a:chExt cx="657264" cy="357177"/>
          </a:xfrm>
        </p:grpSpPr>
        <p:sp>
          <p:nvSpPr>
            <p:cNvPr name="Freeform 43" id="43"/>
            <p:cNvSpPr/>
            <p:nvPr/>
          </p:nvSpPr>
          <p:spPr>
            <a:xfrm flipH="false" flipV="false" rot="0">
              <a:off x="0" y="0"/>
              <a:ext cx="657264" cy="357177"/>
            </a:xfrm>
            <a:custGeom>
              <a:avLst/>
              <a:gdLst/>
              <a:ahLst/>
              <a:cxnLst/>
              <a:rect r="r" b="b" t="t" l="l"/>
              <a:pathLst>
                <a:path h="357177" w="657264">
                  <a:moveTo>
                    <a:pt x="0" y="0"/>
                  </a:moveTo>
                  <a:lnTo>
                    <a:pt x="657264" y="0"/>
                  </a:lnTo>
                  <a:lnTo>
                    <a:pt x="657264" y="357177"/>
                  </a:lnTo>
                  <a:lnTo>
                    <a:pt x="0" y="357177"/>
                  </a:lnTo>
                  <a:close/>
                </a:path>
              </a:pathLst>
            </a:custGeom>
            <a:solidFill>
              <a:srgbClr val="C48C43"/>
            </a:solidFill>
          </p:spPr>
        </p:sp>
        <p:sp>
          <p:nvSpPr>
            <p:cNvPr name="TextBox 44" id="44"/>
            <p:cNvSpPr txBox="true"/>
            <p:nvPr/>
          </p:nvSpPr>
          <p:spPr>
            <a:xfrm>
              <a:off x="0" y="-38100"/>
              <a:ext cx="657264" cy="395277"/>
            </a:xfrm>
            <a:prstGeom prst="rect">
              <a:avLst/>
            </a:prstGeom>
          </p:spPr>
          <p:txBody>
            <a:bodyPr anchor="ctr" rtlCol="false" tIns="254000" lIns="254000" bIns="254000" rIns="254000"/>
            <a:lstStyle/>
            <a:p>
              <a:pPr algn="ctr">
                <a:lnSpc>
                  <a:spcPts val="3499"/>
                </a:lnSpc>
              </a:pPr>
              <a:r>
                <a:rPr lang="en-US" sz="2499">
                  <a:solidFill>
                    <a:srgbClr val="FFFFFF"/>
                  </a:solidFill>
                  <a:latin typeface="Inter"/>
                </a:rPr>
                <a:t>EEG Recording</a:t>
              </a:r>
            </a:p>
          </p:txBody>
        </p:sp>
      </p:grpSp>
      <p:sp>
        <p:nvSpPr>
          <p:cNvPr name="AutoShape 45" id="45"/>
          <p:cNvSpPr/>
          <p:nvPr/>
        </p:nvSpPr>
        <p:spPr>
          <a:xfrm flipH="true" flipV="true">
            <a:off x="7025574" y="6722105"/>
            <a:ext cx="1244042" cy="549564"/>
          </a:xfrm>
          <a:prstGeom prst="line">
            <a:avLst/>
          </a:prstGeom>
          <a:ln cap="flat" w="9525">
            <a:solidFill>
              <a:srgbClr val="FFFFFF"/>
            </a:solidFill>
            <a:prstDash val="solid"/>
            <a:headEnd type="none" len="sm" w="sm"/>
            <a:tailEnd type="arrow" len="sm" w="med"/>
          </a:ln>
        </p:spPr>
      </p:sp>
      <p:sp>
        <p:nvSpPr>
          <p:cNvPr name="AutoShape 46" id="46"/>
          <p:cNvSpPr/>
          <p:nvPr/>
        </p:nvSpPr>
        <p:spPr>
          <a:xfrm flipH="true">
            <a:off x="3579101" y="8813763"/>
            <a:ext cx="926831" cy="0"/>
          </a:xfrm>
          <a:prstGeom prst="line">
            <a:avLst/>
          </a:prstGeom>
          <a:ln cap="flat" w="9525">
            <a:solidFill>
              <a:srgbClr val="FFFFFF"/>
            </a:solidFill>
            <a:prstDash val="solid"/>
            <a:headEnd type="none" len="sm" w="sm"/>
            <a:tailEnd type="arrow" len="sm" w="med"/>
          </a:ln>
        </p:spPr>
      </p:sp>
      <p:sp>
        <p:nvSpPr>
          <p:cNvPr name="AutoShape 47" id="47"/>
          <p:cNvSpPr/>
          <p:nvPr/>
        </p:nvSpPr>
        <p:spPr>
          <a:xfrm flipH="true" flipV="true">
            <a:off x="3285982" y="6139637"/>
            <a:ext cx="1244042" cy="582468"/>
          </a:xfrm>
          <a:prstGeom prst="line">
            <a:avLst/>
          </a:prstGeom>
          <a:ln cap="flat" w="9525">
            <a:solidFill>
              <a:srgbClr val="FFFFFF"/>
            </a:solidFill>
            <a:prstDash val="solid"/>
            <a:headEnd type="none" len="sm" w="sm"/>
            <a:tailEnd type="arrow" len="sm" w="med"/>
          </a:ln>
        </p:spPr>
      </p:sp>
      <p:grpSp>
        <p:nvGrpSpPr>
          <p:cNvPr name="Group 48" id="48"/>
          <p:cNvGrpSpPr/>
          <p:nvPr/>
        </p:nvGrpSpPr>
        <p:grpSpPr>
          <a:xfrm rot="0">
            <a:off x="939432" y="7916610"/>
            <a:ext cx="2639670" cy="1794307"/>
            <a:chOff x="0" y="0"/>
            <a:chExt cx="695222" cy="472575"/>
          </a:xfrm>
        </p:grpSpPr>
        <p:sp>
          <p:nvSpPr>
            <p:cNvPr name="Freeform 49" id="49"/>
            <p:cNvSpPr/>
            <p:nvPr/>
          </p:nvSpPr>
          <p:spPr>
            <a:xfrm flipH="false" flipV="false" rot="0">
              <a:off x="0" y="0"/>
              <a:ext cx="695222" cy="472575"/>
            </a:xfrm>
            <a:custGeom>
              <a:avLst/>
              <a:gdLst/>
              <a:ahLst/>
              <a:cxnLst/>
              <a:rect r="r" b="b" t="t" l="l"/>
              <a:pathLst>
                <a:path h="472575" w="695222">
                  <a:moveTo>
                    <a:pt x="0" y="0"/>
                  </a:moveTo>
                  <a:lnTo>
                    <a:pt x="695222" y="0"/>
                  </a:lnTo>
                  <a:lnTo>
                    <a:pt x="695222" y="472575"/>
                  </a:lnTo>
                  <a:lnTo>
                    <a:pt x="0" y="472575"/>
                  </a:lnTo>
                  <a:close/>
                </a:path>
              </a:pathLst>
            </a:custGeom>
            <a:solidFill>
              <a:srgbClr val="D8D0BC"/>
            </a:solidFill>
            <a:ln cap="sq">
              <a:noFill/>
              <a:prstDash val="solid"/>
              <a:miter/>
            </a:ln>
          </p:spPr>
        </p:sp>
        <p:sp>
          <p:nvSpPr>
            <p:cNvPr name="TextBox 50" id="50"/>
            <p:cNvSpPr txBox="true"/>
            <p:nvPr/>
          </p:nvSpPr>
          <p:spPr>
            <a:xfrm>
              <a:off x="0" y="-38100"/>
              <a:ext cx="695222" cy="510675"/>
            </a:xfrm>
            <a:prstGeom prst="rect">
              <a:avLst/>
            </a:prstGeom>
          </p:spPr>
          <p:txBody>
            <a:bodyPr anchor="ctr" rtlCol="false" tIns="254000" lIns="254000" bIns="254000" rIns="254000"/>
            <a:lstStyle/>
            <a:p>
              <a:pPr algn="ctr">
                <a:lnSpc>
                  <a:spcPts val="3499"/>
                </a:lnSpc>
              </a:pPr>
              <a:r>
                <a:rPr lang="en-US" sz="2499">
                  <a:solidFill>
                    <a:srgbClr val="393633"/>
                  </a:solidFill>
                  <a:latin typeface="Inter"/>
                </a:rPr>
                <a:t>CNN for Speech Recognition</a:t>
              </a:r>
            </a:p>
          </p:txBody>
        </p:sp>
      </p:grpSp>
      <p:grpSp>
        <p:nvGrpSpPr>
          <p:cNvPr name="Group 51" id="51"/>
          <p:cNvGrpSpPr/>
          <p:nvPr/>
        </p:nvGrpSpPr>
        <p:grpSpPr>
          <a:xfrm rot="0">
            <a:off x="939432" y="5461559"/>
            <a:ext cx="2346550" cy="1356157"/>
            <a:chOff x="0" y="0"/>
            <a:chExt cx="618021" cy="357177"/>
          </a:xfrm>
        </p:grpSpPr>
        <p:sp>
          <p:nvSpPr>
            <p:cNvPr name="Freeform 52" id="52"/>
            <p:cNvSpPr/>
            <p:nvPr/>
          </p:nvSpPr>
          <p:spPr>
            <a:xfrm flipH="false" flipV="false" rot="0">
              <a:off x="0" y="0"/>
              <a:ext cx="618021" cy="357177"/>
            </a:xfrm>
            <a:custGeom>
              <a:avLst/>
              <a:gdLst/>
              <a:ahLst/>
              <a:cxnLst/>
              <a:rect r="r" b="b" t="t" l="l"/>
              <a:pathLst>
                <a:path h="357177" w="618021">
                  <a:moveTo>
                    <a:pt x="0" y="0"/>
                  </a:moveTo>
                  <a:lnTo>
                    <a:pt x="618021" y="0"/>
                  </a:lnTo>
                  <a:lnTo>
                    <a:pt x="618021" y="357177"/>
                  </a:lnTo>
                  <a:lnTo>
                    <a:pt x="0" y="357177"/>
                  </a:lnTo>
                  <a:close/>
                </a:path>
              </a:pathLst>
            </a:custGeom>
            <a:solidFill>
              <a:srgbClr val="D8D0BC"/>
            </a:solidFill>
            <a:ln cap="sq">
              <a:noFill/>
              <a:prstDash val="solid"/>
              <a:miter/>
            </a:ln>
          </p:spPr>
        </p:sp>
        <p:sp>
          <p:nvSpPr>
            <p:cNvPr name="TextBox 53" id="53"/>
            <p:cNvSpPr txBox="true"/>
            <p:nvPr/>
          </p:nvSpPr>
          <p:spPr>
            <a:xfrm>
              <a:off x="0" y="-38100"/>
              <a:ext cx="618021" cy="395277"/>
            </a:xfrm>
            <a:prstGeom prst="rect">
              <a:avLst/>
            </a:prstGeom>
          </p:spPr>
          <p:txBody>
            <a:bodyPr anchor="ctr" rtlCol="false" tIns="254000" lIns="254000" bIns="254000" rIns="254000"/>
            <a:lstStyle/>
            <a:p>
              <a:pPr algn="ctr">
                <a:lnSpc>
                  <a:spcPts val="3499"/>
                </a:lnSpc>
              </a:pPr>
              <a:r>
                <a:rPr lang="en-US" sz="2499">
                  <a:solidFill>
                    <a:srgbClr val="393633"/>
                  </a:solidFill>
                  <a:latin typeface="Inter"/>
                </a:rPr>
                <a:t>SVM for EEG</a:t>
              </a:r>
            </a:p>
            <a:p>
              <a:pPr algn="ctr">
                <a:lnSpc>
                  <a:spcPts val="3499"/>
                </a:lnSpc>
              </a:pPr>
              <a:r>
                <a:rPr lang="en-US" sz="2499">
                  <a:solidFill>
                    <a:srgbClr val="393633"/>
                  </a:solidFill>
                  <a:latin typeface="Inter"/>
                </a:rPr>
                <a:t>Recognition</a:t>
              </a:r>
            </a:p>
          </p:txBody>
        </p:sp>
      </p:grpSp>
      <p:grpSp>
        <p:nvGrpSpPr>
          <p:cNvPr name="Group 54" id="54"/>
          <p:cNvGrpSpPr/>
          <p:nvPr/>
        </p:nvGrpSpPr>
        <p:grpSpPr>
          <a:xfrm rot="0">
            <a:off x="15858420" y="9772650"/>
            <a:ext cx="2427132" cy="514350"/>
            <a:chOff x="0" y="0"/>
            <a:chExt cx="639245" cy="135467"/>
          </a:xfrm>
        </p:grpSpPr>
        <p:sp>
          <p:nvSpPr>
            <p:cNvPr name="Freeform 55" id="55"/>
            <p:cNvSpPr/>
            <p:nvPr/>
          </p:nvSpPr>
          <p:spPr>
            <a:xfrm flipH="false" flipV="false" rot="0">
              <a:off x="0" y="0"/>
              <a:ext cx="639245" cy="135467"/>
            </a:xfrm>
            <a:custGeom>
              <a:avLst/>
              <a:gdLst/>
              <a:ahLst/>
              <a:cxnLst/>
              <a:rect r="r" b="b" t="t" l="l"/>
              <a:pathLst>
                <a:path h="135467" w="639245">
                  <a:moveTo>
                    <a:pt x="0" y="0"/>
                  </a:moveTo>
                  <a:lnTo>
                    <a:pt x="639245" y="0"/>
                  </a:lnTo>
                  <a:lnTo>
                    <a:pt x="639245" y="135467"/>
                  </a:lnTo>
                  <a:lnTo>
                    <a:pt x="0" y="135467"/>
                  </a:lnTo>
                  <a:close/>
                </a:path>
              </a:pathLst>
            </a:custGeom>
            <a:solidFill>
              <a:srgbClr val="C48C43"/>
            </a:solidFill>
          </p:spPr>
        </p:sp>
        <p:sp>
          <p:nvSpPr>
            <p:cNvPr name="TextBox 56" id="56"/>
            <p:cNvSpPr txBox="true"/>
            <p:nvPr/>
          </p:nvSpPr>
          <p:spPr>
            <a:xfrm>
              <a:off x="0" y="-38100"/>
              <a:ext cx="639245" cy="173567"/>
            </a:xfrm>
            <a:prstGeom prst="rect">
              <a:avLst/>
            </a:prstGeom>
          </p:spPr>
          <p:txBody>
            <a:bodyPr anchor="ctr" rtlCol="false" tIns="50800" lIns="50800" bIns="50800" rIns="50800"/>
            <a:lstStyle/>
            <a:p>
              <a:pPr algn="ctr">
                <a:lnSpc>
                  <a:spcPts val="2100"/>
                </a:lnSpc>
              </a:pPr>
              <a:r>
                <a:rPr lang="en-US" sz="1500">
                  <a:solidFill>
                    <a:srgbClr val="FFFFFF"/>
                  </a:solidFill>
                  <a:latin typeface="Inter"/>
                </a:rPr>
                <a:t>CSE424</a:t>
              </a:r>
            </a:p>
          </p:txBody>
        </p:sp>
      </p:grpSp>
      <p:sp>
        <p:nvSpPr>
          <p:cNvPr name="Freeform 57" id="57"/>
          <p:cNvSpPr/>
          <p:nvPr/>
        </p:nvSpPr>
        <p:spPr>
          <a:xfrm flipH="false" flipV="false" rot="0">
            <a:off x="16635529" y="8813763"/>
            <a:ext cx="872914" cy="782349"/>
          </a:xfrm>
          <a:custGeom>
            <a:avLst/>
            <a:gdLst/>
            <a:ahLst/>
            <a:cxnLst/>
            <a:rect r="r" b="b" t="t" l="l"/>
            <a:pathLst>
              <a:path h="782349" w="872914">
                <a:moveTo>
                  <a:pt x="0" y="0"/>
                </a:moveTo>
                <a:lnTo>
                  <a:pt x="872914" y="0"/>
                </a:lnTo>
                <a:lnTo>
                  <a:pt x="872914" y="782350"/>
                </a:lnTo>
                <a:lnTo>
                  <a:pt x="0" y="782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93633"/>
        </a:solidFill>
      </p:bgPr>
    </p:bg>
    <p:spTree>
      <p:nvGrpSpPr>
        <p:cNvPr id="1" name=""/>
        <p:cNvGrpSpPr/>
        <p:nvPr/>
      </p:nvGrpSpPr>
      <p:grpSpPr>
        <a:xfrm>
          <a:off x="0" y="0"/>
          <a:ext cx="0" cy="0"/>
          <a:chOff x="0" y="0"/>
          <a:chExt cx="0" cy="0"/>
        </a:xfrm>
      </p:grpSpPr>
      <p:grpSp>
        <p:nvGrpSpPr>
          <p:cNvPr name="Group 2" id="2"/>
          <p:cNvGrpSpPr/>
          <p:nvPr/>
        </p:nvGrpSpPr>
        <p:grpSpPr>
          <a:xfrm rot="0">
            <a:off x="0" y="0"/>
            <a:ext cx="3462615" cy="10287000"/>
            <a:chOff x="0" y="0"/>
            <a:chExt cx="911965" cy="2709333"/>
          </a:xfrm>
        </p:grpSpPr>
        <p:sp>
          <p:nvSpPr>
            <p:cNvPr name="Freeform 3" id="3"/>
            <p:cNvSpPr/>
            <p:nvPr/>
          </p:nvSpPr>
          <p:spPr>
            <a:xfrm flipH="false" flipV="false" rot="0">
              <a:off x="0" y="0"/>
              <a:ext cx="911965" cy="2709333"/>
            </a:xfrm>
            <a:custGeom>
              <a:avLst/>
              <a:gdLst/>
              <a:ahLst/>
              <a:cxnLst/>
              <a:rect r="r" b="b" t="t" l="l"/>
              <a:pathLst>
                <a:path h="2709333" w="911965">
                  <a:moveTo>
                    <a:pt x="0" y="0"/>
                  </a:moveTo>
                  <a:lnTo>
                    <a:pt x="911965" y="0"/>
                  </a:lnTo>
                  <a:lnTo>
                    <a:pt x="911965" y="2709333"/>
                  </a:lnTo>
                  <a:lnTo>
                    <a:pt x="0" y="2709333"/>
                  </a:lnTo>
                  <a:close/>
                </a:path>
              </a:pathLst>
            </a:custGeom>
            <a:solidFill>
              <a:srgbClr val="D8D0BC"/>
            </a:solidFill>
          </p:spPr>
        </p:sp>
        <p:sp>
          <p:nvSpPr>
            <p:cNvPr name="TextBox 4" id="4"/>
            <p:cNvSpPr txBox="true"/>
            <p:nvPr/>
          </p:nvSpPr>
          <p:spPr>
            <a:xfrm>
              <a:off x="0" y="-28575"/>
              <a:ext cx="911965" cy="2737908"/>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1134237" y="3653350"/>
            <a:ext cx="4813774" cy="2032000"/>
            <a:chOff x="0" y="0"/>
            <a:chExt cx="6418366" cy="2709333"/>
          </a:xfrm>
        </p:grpSpPr>
        <p:sp>
          <p:nvSpPr>
            <p:cNvPr name="TextBox 6" id="6"/>
            <p:cNvSpPr txBox="true"/>
            <p:nvPr/>
          </p:nvSpPr>
          <p:spPr>
            <a:xfrm rot="0">
              <a:off x="0" y="-19050"/>
              <a:ext cx="6418366" cy="12382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C48C43"/>
                  </a:solidFill>
                  <a:latin typeface="Barlow Bold"/>
                </a:rPr>
                <a:t>DATA TRAINING AND TESTING</a:t>
              </a:r>
            </a:p>
          </p:txBody>
        </p:sp>
        <p:sp>
          <p:nvSpPr>
            <p:cNvPr name="TextBox 7" id="7"/>
            <p:cNvSpPr txBox="true"/>
            <p:nvPr/>
          </p:nvSpPr>
          <p:spPr>
            <a:xfrm rot="0">
              <a:off x="0" y="1587500"/>
              <a:ext cx="6418366" cy="1121833"/>
            </a:xfrm>
            <a:prstGeom prst="rect">
              <a:avLst/>
            </a:prstGeom>
          </p:spPr>
          <p:txBody>
            <a:bodyPr anchor="t" rtlCol="false" tIns="0" lIns="0" bIns="0" rIns="0">
              <a:spAutoFit/>
            </a:bodyPr>
            <a:lstStyle/>
            <a:p>
              <a:pPr marL="0" indent="0" lvl="0">
                <a:lnSpc>
                  <a:spcPts val="3499"/>
                </a:lnSpc>
                <a:spcBef>
                  <a:spcPct val="0"/>
                </a:spcBef>
              </a:pPr>
              <a:r>
                <a:rPr lang="en-US" sz="2499">
                  <a:solidFill>
                    <a:srgbClr val="FFFFFF"/>
                  </a:solidFill>
                  <a:latin typeface="Inter"/>
                </a:rPr>
                <a:t>Large scale data requires a lot of time</a:t>
              </a:r>
            </a:p>
          </p:txBody>
        </p:sp>
      </p:grpSp>
      <p:sp>
        <p:nvSpPr>
          <p:cNvPr name="Freeform 8" id="8"/>
          <p:cNvSpPr/>
          <p:nvPr/>
        </p:nvSpPr>
        <p:spPr>
          <a:xfrm flipH="false" flipV="false" rot="0">
            <a:off x="11134237" y="2490533"/>
            <a:ext cx="665256" cy="781818"/>
          </a:xfrm>
          <a:custGeom>
            <a:avLst/>
            <a:gdLst/>
            <a:ahLst/>
            <a:cxnLst/>
            <a:rect r="r" b="b" t="t" l="l"/>
            <a:pathLst>
              <a:path h="781818" w="665256">
                <a:moveTo>
                  <a:pt x="0" y="0"/>
                </a:moveTo>
                <a:lnTo>
                  <a:pt x="665255" y="0"/>
                </a:lnTo>
                <a:lnTo>
                  <a:pt x="665255" y="781817"/>
                </a:lnTo>
                <a:lnTo>
                  <a:pt x="0" y="7818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4625655" y="6522828"/>
            <a:ext cx="803738" cy="781818"/>
          </a:xfrm>
          <a:custGeom>
            <a:avLst/>
            <a:gdLst/>
            <a:ahLst/>
            <a:cxnLst/>
            <a:rect r="r" b="b" t="t" l="l"/>
            <a:pathLst>
              <a:path h="781818" w="803738">
                <a:moveTo>
                  <a:pt x="0" y="0"/>
                </a:moveTo>
                <a:lnTo>
                  <a:pt x="803738" y="0"/>
                </a:lnTo>
                <a:lnTo>
                  <a:pt x="803738" y="781818"/>
                </a:lnTo>
                <a:lnTo>
                  <a:pt x="0" y="7818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4625655" y="1019175"/>
            <a:ext cx="11235213" cy="990600"/>
          </a:xfrm>
          <a:prstGeom prst="rect">
            <a:avLst/>
          </a:prstGeom>
        </p:spPr>
        <p:txBody>
          <a:bodyPr anchor="t" rtlCol="false" tIns="0" lIns="0" bIns="0" rIns="0">
            <a:spAutoFit/>
          </a:bodyPr>
          <a:lstStyle/>
          <a:p>
            <a:pPr>
              <a:lnSpc>
                <a:spcPts val="7799"/>
              </a:lnSpc>
            </a:pPr>
            <a:r>
              <a:rPr lang="en-US" sz="6499">
                <a:solidFill>
                  <a:srgbClr val="D8D0BC"/>
                </a:solidFill>
                <a:latin typeface="Barlow Bold"/>
              </a:rPr>
              <a:t>CHALLENGES</a:t>
            </a:r>
          </a:p>
        </p:txBody>
      </p:sp>
      <p:grpSp>
        <p:nvGrpSpPr>
          <p:cNvPr name="Group 11" id="11"/>
          <p:cNvGrpSpPr/>
          <p:nvPr/>
        </p:nvGrpSpPr>
        <p:grpSpPr>
          <a:xfrm rot="0">
            <a:off x="4625655" y="3653350"/>
            <a:ext cx="4813774" cy="1574800"/>
            <a:chOff x="0" y="0"/>
            <a:chExt cx="6418366" cy="2099733"/>
          </a:xfrm>
        </p:grpSpPr>
        <p:sp>
          <p:nvSpPr>
            <p:cNvPr name="TextBox 12" id="12"/>
            <p:cNvSpPr txBox="true"/>
            <p:nvPr/>
          </p:nvSpPr>
          <p:spPr>
            <a:xfrm rot="0">
              <a:off x="0" y="-19050"/>
              <a:ext cx="6418366" cy="628650"/>
            </a:xfrm>
            <a:prstGeom prst="rect">
              <a:avLst/>
            </a:prstGeom>
          </p:spPr>
          <p:txBody>
            <a:bodyPr anchor="t" rtlCol="false" tIns="0" lIns="0" bIns="0" rIns="0">
              <a:spAutoFit/>
            </a:bodyPr>
            <a:lstStyle/>
            <a:p>
              <a:pPr>
                <a:lnSpc>
                  <a:spcPts val="3600"/>
                </a:lnSpc>
              </a:pPr>
              <a:r>
                <a:rPr lang="en-US" sz="3000">
                  <a:solidFill>
                    <a:srgbClr val="C48C43"/>
                  </a:solidFill>
                  <a:latin typeface="Barlow Bold"/>
                </a:rPr>
                <a:t>DATASET COLLECTION</a:t>
              </a:r>
            </a:p>
          </p:txBody>
        </p:sp>
        <p:sp>
          <p:nvSpPr>
            <p:cNvPr name="TextBox 13" id="13"/>
            <p:cNvSpPr txBox="true"/>
            <p:nvPr/>
          </p:nvSpPr>
          <p:spPr>
            <a:xfrm rot="0">
              <a:off x="0" y="977900"/>
              <a:ext cx="6418366" cy="1121833"/>
            </a:xfrm>
            <a:prstGeom prst="rect">
              <a:avLst/>
            </a:prstGeom>
          </p:spPr>
          <p:txBody>
            <a:bodyPr anchor="t" rtlCol="false" tIns="0" lIns="0" bIns="0" rIns="0">
              <a:spAutoFit/>
            </a:bodyPr>
            <a:lstStyle/>
            <a:p>
              <a:pPr marL="0" indent="0" lvl="0">
                <a:lnSpc>
                  <a:spcPts val="3499"/>
                </a:lnSpc>
                <a:spcBef>
                  <a:spcPct val="0"/>
                </a:spcBef>
              </a:pPr>
              <a:r>
                <a:rPr lang="en-US" sz="2499">
                  <a:solidFill>
                    <a:srgbClr val="FFFFFF"/>
                  </a:solidFill>
                  <a:latin typeface="Inter"/>
                </a:rPr>
                <a:t>Finding a multimodal dataset is very hard</a:t>
              </a:r>
            </a:p>
          </p:txBody>
        </p:sp>
      </p:grpSp>
      <p:grpSp>
        <p:nvGrpSpPr>
          <p:cNvPr name="Group 14" id="14"/>
          <p:cNvGrpSpPr/>
          <p:nvPr/>
        </p:nvGrpSpPr>
        <p:grpSpPr>
          <a:xfrm rot="0">
            <a:off x="4625655" y="7683500"/>
            <a:ext cx="4813774" cy="1574800"/>
            <a:chOff x="0" y="0"/>
            <a:chExt cx="6418366" cy="2099733"/>
          </a:xfrm>
        </p:grpSpPr>
        <p:sp>
          <p:nvSpPr>
            <p:cNvPr name="TextBox 15" id="15"/>
            <p:cNvSpPr txBox="true"/>
            <p:nvPr/>
          </p:nvSpPr>
          <p:spPr>
            <a:xfrm rot="0">
              <a:off x="0" y="-19050"/>
              <a:ext cx="6418366" cy="6286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C48C43"/>
                  </a:solidFill>
                  <a:latin typeface="Barlow Bold"/>
                </a:rPr>
                <a:t>FEATURE EXTRACTION</a:t>
              </a:r>
            </a:p>
          </p:txBody>
        </p:sp>
        <p:sp>
          <p:nvSpPr>
            <p:cNvPr name="TextBox 16" id="16"/>
            <p:cNvSpPr txBox="true"/>
            <p:nvPr/>
          </p:nvSpPr>
          <p:spPr>
            <a:xfrm rot="0">
              <a:off x="0" y="977900"/>
              <a:ext cx="6418366" cy="1121833"/>
            </a:xfrm>
            <a:prstGeom prst="rect">
              <a:avLst/>
            </a:prstGeom>
          </p:spPr>
          <p:txBody>
            <a:bodyPr anchor="t" rtlCol="false" tIns="0" lIns="0" bIns="0" rIns="0">
              <a:spAutoFit/>
            </a:bodyPr>
            <a:lstStyle/>
            <a:p>
              <a:pPr marL="0" indent="0" lvl="0">
                <a:lnSpc>
                  <a:spcPts val="3499"/>
                </a:lnSpc>
                <a:spcBef>
                  <a:spcPct val="0"/>
                </a:spcBef>
              </a:pPr>
              <a:r>
                <a:rPr lang="en-US" sz="2499">
                  <a:solidFill>
                    <a:srgbClr val="FFFFFF"/>
                  </a:solidFill>
                  <a:latin typeface="Inter"/>
                </a:rPr>
                <a:t>Need to extract EEG and audio feature in the same time</a:t>
              </a:r>
            </a:p>
          </p:txBody>
        </p:sp>
      </p:grpSp>
      <p:grpSp>
        <p:nvGrpSpPr>
          <p:cNvPr name="Group 17" id="17"/>
          <p:cNvGrpSpPr/>
          <p:nvPr/>
        </p:nvGrpSpPr>
        <p:grpSpPr>
          <a:xfrm rot="0">
            <a:off x="15860868" y="9772650"/>
            <a:ext cx="2427132" cy="514350"/>
            <a:chOff x="0" y="0"/>
            <a:chExt cx="639245" cy="135467"/>
          </a:xfrm>
        </p:grpSpPr>
        <p:sp>
          <p:nvSpPr>
            <p:cNvPr name="Freeform 18" id="18"/>
            <p:cNvSpPr/>
            <p:nvPr/>
          </p:nvSpPr>
          <p:spPr>
            <a:xfrm flipH="false" flipV="false" rot="0">
              <a:off x="0" y="0"/>
              <a:ext cx="639245" cy="135467"/>
            </a:xfrm>
            <a:custGeom>
              <a:avLst/>
              <a:gdLst/>
              <a:ahLst/>
              <a:cxnLst/>
              <a:rect r="r" b="b" t="t" l="l"/>
              <a:pathLst>
                <a:path h="135467" w="639245">
                  <a:moveTo>
                    <a:pt x="0" y="0"/>
                  </a:moveTo>
                  <a:lnTo>
                    <a:pt x="639245" y="0"/>
                  </a:lnTo>
                  <a:lnTo>
                    <a:pt x="639245" y="135467"/>
                  </a:lnTo>
                  <a:lnTo>
                    <a:pt x="0" y="135467"/>
                  </a:lnTo>
                  <a:close/>
                </a:path>
              </a:pathLst>
            </a:custGeom>
            <a:solidFill>
              <a:srgbClr val="C48C43"/>
            </a:solidFill>
          </p:spPr>
        </p:sp>
        <p:sp>
          <p:nvSpPr>
            <p:cNvPr name="TextBox 19" id="19"/>
            <p:cNvSpPr txBox="true"/>
            <p:nvPr/>
          </p:nvSpPr>
          <p:spPr>
            <a:xfrm>
              <a:off x="0" y="-38100"/>
              <a:ext cx="639245" cy="173567"/>
            </a:xfrm>
            <a:prstGeom prst="rect">
              <a:avLst/>
            </a:prstGeom>
          </p:spPr>
          <p:txBody>
            <a:bodyPr anchor="ctr" rtlCol="false" tIns="50800" lIns="50800" bIns="50800" rIns="50800"/>
            <a:lstStyle/>
            <a:p>
              <a:pPr algn="ctr">
                <a:lnSpc>
                  <a:spcPts val="2100"/>
                </a:lnSpc>
              </a:pPr>
              <a:r>
                <a:rPr lang="en-US" sz="1500">
                  <a:solidFill>
                    <a:srgbClr val="FFFFFF"/>
                  </a:solidFill>
                  <a:latin typeface="Inter"/>
                </a:rPr>
                <a:t>CSE424</a:t>
              </a:r>
            </a:p>
          </p:txBody>
        </p:sp>
      </p:grpSp>
      <p:sp>
        <p:nvSpPr>
          <p:cNvPr name="Freeform 20" id="20"/>
          <p:cNvSpPr/>
          <p:nvPr/>
        </p:nvSpPr>
        <p:spPr>
          <a:xfrm flipH="false" flipV="false" rot="0">
            <a:off x="11134237" y="6544130"/>
            <a:ext cx="741158" cy="760516"/>
          </a:xfrm>
          <a:custGeom>
            <a:avLst/>
            <a:gdLst/>
            <a:ahLst/>
            <a:cxnLst/>
            <a:rect r="r" b="b" t="t" l="l"/>
            <a:pathLst>
              <a:path h="760516" w="741158">
                <a:moveTo>
                  <a:pt x="0" y="0"/>
                </a:moveTo>
                <a:lnTo>
                  <a:pt x="741157" y="0"/>
                </a:lnTo>
                <a:lnTo>
                  <a:pt x="741157" y="760516"/>
                </a:lnTo>
                <a:lnTo>
                  <a:pt x="0" y="7605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p:nvPr/>
        </p:nvGrpSpPr>
        <p:grpSpPr>
          <a:xfrm rot="0">
            <a:off x="11134237" y="7683500"/>
            <a:ext cx="4813774" cy="1574800"/>
            <a:chOff x="0" y="0"/>
            <a:chExt cx="6418366" cy="2099733"/>
          </a:xfrm>
        </p:grpSpPr>
        <p:sp>
          <p:nvSpPr>
            <p:cNvPr name="TextBox 22" id="22"/>
            <p:cNvSpPr txBox="true"/>
            <p:nvPr/>
          </p:nvSpPr>
          <p:spPr>
            <a:xfrm rot="0">
              <a:off x="0" y="-19050"/>
              <a:ext cx="6418366" cy="62865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C48C43"/>
                  </a:solidFill>
                  <a:latin typeface="Barlow Bold"/>
                </a:rPr>
                <a:t>COMPLEX ALGORITHM</a:t>
              </a:r>
            </a:p>
          </p:txBody>
        </p:sp>
        <p:sp>
          <p:nvSpPr>
            <p:cNvPr name="TextBox 23" id="23"/>
            <p:cNvSpPr txBox="true"/>
            <p:nvPr/>
          </p:nvSpPr>
          <p:spPr>
            <a:xfrm rot="0">
              <a:off x="0" y="977900"/>
              <a:ext cx="6418366" cy="1121833"/>
            </a:xfrm>
            <a:prstGeom prst="rect">
              <a:avLst/>
            </a:prstGeom>
          </p:spPr>
          <p:txBody>
            <a:bodyPr anchor="t" rtlCol="false" tIns="0" lIns="0" bIns="0" rIns="0">
              <a:spAutoFit/>
            </a:bodyPr>
            <a:lstStyle/>
            <a:p>
              <a:pPr marL="0" indent="0" lvl="0">
                <a:lnSpc>
                  <a:spcPts val="3499"/>
                </a:lnSpc>
                <a:spcBef>
                  <a:spcPct val="0"/>
                </a:spcBef>
              </a:pPr>
              <a:r>
                <a:rPr lang="en-US" sz="2499">
                  <a:solidFill>
                    <a:srgbClr val="FFFFFF"/>
                  </a:solidFill>
                  <a:latin typeface="Inter"/>
                </a:rPr>
                <a:t>Combining CNN and SVM is a complex process</a:t>
              </a:r>
            </a:p>
          </p:txBody>
        </p:sp>
      </p:grpSp>
      <p:sp>
        <p:nvSpPr>
          <p:cNvPr name="Freeform 24" id="24"/>
          <p:cNvSpPr/>
          <p:nvPr/>
        </p:nvSpPr>
        <p:spPr>
          <a:xfrm flipH="false" flipV="false" rot="0">
            <a:off x="4625655" y="2531732"/>
            <a:ext cx="607030" cy="760516"/>
          </a:xfrm>
          <a:custGeom>
            <a:avLst/>
            <a:gdLst/>
            <a:ahLst/>
            <a:cxnLst/>
            <a:rect r="r" b="b" t="t" l="l"/>
            <a:pathLst>
              <a:path h="760516" w="607030">
                <a:moveTo>
                  <a:pt x="0" y="0"/>
                </a:moveTo>
                <a:lnTo>
                  <a:pt x="607030" y="0"/>
                </a:lnTo>
                <a:lnTo>
                  <a:pt x="607030" y="760516"/>
                </a:lnTo>
                <a:lnTo>
                  <a:pt x="0" y="7605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6637977" y="8771135"/>
            <a:ext cx="872914" cy="782349"/>
          </a:xfrm>
          <a:custGeom>
            <a:avLst/>
            <a:gdLst/>
            <a:ahLst/>
            <a:cxnLst/>
            <a:rect r="r" b="b" t="t" l="l"/>
            <a:pathLst>
              <a:path h="782349" w="872914">
                <a:moveTo>
                  <a:pt x="0" y="0"/>
                </a:moveTo>
                <a:lnTo>
                  <a:pt x="872914" y="0"/>
                </a:lnTo>
                <a:lnTo>
                  <a:pt x="872914" y="782349"/>
                </a:lnTo>
                <a:lnTo>
                  <a:pt x="0" y="78234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DAF2hbbPNvM</dc:identifier>
  <dcterms:modified xsi:type="dcterms:W3CDTF">2011-08-01T06:04:30Z</dcterms:modified>
  <cp:revision>1</cp:revision>
  <dc:title>CSE424 (Task-03)</dc:title>
</cp:coreProperties>
</file>